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4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diagrams/data5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6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diagrams/data2.xml" ContentType="application/vnd.openxmlformats-officedocument.drawingml.diagramData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9" r:id="rId1"/>
    <p:sldMasterId id="2147483697" r:id="rId2"/>
  </p:sldMasterIdLst>
  <p:notesMasterIdLst>
    <p:notesMasterId r:id="rId34"/>
  </p:notesMasterIdLst>
  <p:handoutMasterIdLst>
    <p:handoutMasterId r:id="rId35"/>
  </p:handoutMasterIdLst>
  <p:sldIdLst>
    <p:sldId id="309" r:id="rId3"/>
    <p:sldId id="275" r:id="rId4"/>
    <p:sldId id="312" r:id="rId5"/>
    <p:sldId id="325" r:id="rId6"/>
    <p:sldId id="300" r:id="rId7"/>
    <p:sldId id="313" r:id="rId8"/>
    <p:sldId id="314" r:id="rId9"/>
    <p:sldId id="281" r:id="rId10"/>
    <p:sldId id="280" r:id="rId11"/>
    <p:sldId id="315" r:id="rId12"/>
    <p:sldId id="292" r:id="rId13"/>
    <p:sldId id="324" r:id="rId14"/>
    <p:sldId id="302" r:id="rId15"/>
    <p:sldId id="318" r:id="rId16"/>
    <p:sldId id="293" r:id="rId17"/>
    <p:sldId id="283" r:id="rId18"/>
    <p:sldId id="284" r:id="rId19"/>
    <p:sldId id="303" r:id="rId20"/>
    <p:sldId id="285" r:id="rId21"/>
    <p:sldId id="287" r:id="rId22"/>
    <p:sldId id="297" r:id="rId23"/>
    <p:sldId id="299" r:id="rId24"/>
    <p:sldId id="306" r:id="rId25"/>
    <p:sldId id="288" r:id="rId26"/>
    <p:sldId id="289" r:id="rId27"/>
    <p:sldId id="290" r:id="rId28"/>
    <p:sldId id="323" r:id="rId29"/>
    <p:sldId id="330" r:id="rId30"/>
    <p:sldId id="337" r:id="rId31"/>
    <p:sldId id="336" r:id="rId32"/>
    <p:sldId id="335" r:id="rId33"/>
  </p:sldIdLst>
  <p:sldSz cx="9144000" cy="6858000" type="screen4x3"/>
  <p:notesSz cx="7010400" cy="92964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8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8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8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8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84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84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84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84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8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 clrMode="gray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242"/>
    <a:srgbClr val="9F5FCF"/>
    <a:srgbClr val="ECECEC"/>
    <a:srgbClr val="CC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6242" autoAdjust="0"/>
  </p:normalViewPr>
  <p:slideViewPr>
    <p:cSldViewPr>
      <p:cViewPr>
        <p:scale>
          <a:sx n="96" d="100"/>
          <a:sy n="96" d="100"/>
        </p:scale>
        <p:origin x="-2108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9" d="100"/>
          <a:sy n="129" d="100"/>
        </p:scale>
        <p:origin x="-1192" y="-120"/>
      </p:cViewPr>
      <p:guideLst>
        <p:guide orient="horz" pos="2928"/>
        <p:guide pos="220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handoutMaster" Target="handoutMasters/handoutMaster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30.png"/><Relationship Id="rId1" Type="http://schemas.openxmlformats.org/officeDocument/2006/relationships/image" Target="../media/image120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0B51CE-FF13-1E43-8B59-248799FA827F}" type="doc">
      <dgm:prSet loTypeId="urn:microsoft.com/office/officeart/2005/8/layout/matrix2" loCatId="matrix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0446F9D-AE36-D741-959E-DCE7E24B4084}">
      <dgm:prSet custT="1"/>
      <dgm:spPr/>
      <dgm:t>
        <a:bodyPr/>
        <a:lstStyle/>
        <a:p>
          <a:pPr rtl="0"/>
          <a:r>
            <a:rPr lang="en-US" sz="1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If one of the operations used in the algorithm is division, then we need to work in arithmetic defined over a field</a:t>
          </a:r>
          <a:endParaRPr lang="en-US" sz="16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6409C14B-FCCA-3844-8FCD-FFF2984E8942}" type="parTrans" cxnId="{CA6F0AEE-E93F-5F44-A381-1AB3E3ADF972}">
      <dgm:prSet/>
      <dgm:spPr/>
      <dgm:t>
        <a:bodyPr/>
        <a:lstStyle/>
        <a:p>
          <a:endParaRPr lang="en-US"/>
        </a:p>
      </dgm:t>
    </dgm:pt>
    <dgm:pt modelId="{19EEABA8-8915-D64E-820B-5AF164014DE2}" type="sibTrans" cxnId="{CA6F0AEE-E93F-5F44-A381-1AB3E3ADF972}">
      <dgm:prSet/>
      <dgm:spPr/>
      <dgm:t>
        <a:bodyPr/>
        <a:lstStyle/>
        <a:p>
          <a:endParaRPr lang="en-US"/>
        </a:p>
      </dgm:t>
    </dgm:pt>
    <dgm:pt modelId="{008652F4-8904-D44C-95B4-6213BF68598B}">
      <dgm:prSet custT="1"/>
      <dgm:spPr/>
      <dgm:t>
        <a:bodyPr/>
        <a:lstStyle/>
        <a:p>
          <a:pPr rtl="0"/>
          <a:r>
            <a:rPr lang="en-US" sz="1200" dirty="0" smtClean="0"/>
            <a:t>Division requires that each nonzero element have a multiplicative inverse</a:t>
          </a:r>
          <a:endParaRPr lang="en-US" sz="1200" dirty="0"/>
        </a:p>
      </dgm:t>
    </dgm:pt>
    <dgm:pt modelId="{46DEC4E1-D3CD-424A-AF73-1266AAEDC9D9}" type="parTrans" cxnId="{92381B8F-918F-AD4A-BAD9-87617E04E33E}">
      <dgm:prSet/>
      <dgm:spPr/>
      <dgm:t>
        <a:bodyPr/>
        <a:lstStyle/>
        <a:p>
          <a:endParaRPr lang="en-US"/>
        </a:p>
      </dgm:t>
    </dgm:pt>
    <dgm:pt modelId="{0CC09495-F4B8-BD4A-8C5A-2A90A4E0A380}" type="sibTrans" cxnId="{92381B8F-918F-AD4A-BAD9-87617E04E33E}">
      <dgm:prSet/>
      <dgm:spPr/>
      <dgm:t>
        <a:bodyPr/>
        <a:lstStyle/>
        <a:p>
          <a:endParaRPr lang="en-US"/>
        </a:p>
      </dgm:t>
    </dgm:pt>
    <dgm:pt modelId="{8F4EE671-18F0-8B4F-9162-28C1BE73628E}">
      <dgm:prSet custT="1"/>
      <dgm:spPr/>
      <dgm:t>
        <a:bodyPr/>
        <a:lstStyle/>
        <a:p>
          <a:pPr rtl="0"/>
          <a:r>
            <a:rPr lang="en-US" sz="1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For efficiency we work with integers that fit exactly into a given number of bits</a:t>
          </a:r>
        </a:p>
      </dgm:t>
    </dgm:pt>
    <dgm:pt modelId="{07F6A31E-1335-5143-9192-0C35E6E5CC6A}" type="parTrans" cxnId="{7CF16B8B-2F75-C745-ADAD-734FB37C114E}">
      <dgm:prSet/>
      <dgm:spPr/>
      <dgm:t>
        <a:bodyPr/>
        <a:lstStyle/>
        <a:p>
          <a:endParaRPr lang="en-US"/>
        </a:p>
      </dgm:t>
    </dgm:pt>
    <dgm:pt modelId="{4AA78A9B-887D-AE42-8006-946BC89375A5}" type="sibTrans" cxnId="{7CF16B8B-2F75-C745-ADAD-734FB37C114E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A8E7671D-92DF-7340-80EF-B7B7EA615667}">
          <dgm:prSet custT="1"/>
          <dgm:spPr/>
          <dgm:t>
            <a:bodyPr/>
            <a:lstStyle/>
            <a:p>
              <a:pPr rtl="0"/>
              <a:r>
                <a:rPr lang="en-US" sz="1200" dirty="0" smtClean="0"/>
                <a:t>Integers in the range </a:t>
              </a:r>
              <a14:m>
                <m:oMath xmlns:m="http://schemas.openxmlformats.org/officeDocument/2006/math">
                  <m:r>
                    <a:rPr lang="en-US" sz="1200" i="1" dirty="0" smtClean="0">
                      <a:latin typeface="Cambria Math"/>
                    </a:rPr>
                    <m:t>0 </m:t>
                  </m:r>
                </m:oMath>
              </a14:m>
              <a:r>
                <a:rPr lang="en-US" sz="1200" dirty="0" smtClean="0"/>
                <a:t>through      </a:t>
              </a:r>
              <a14:m>
                <m:oMath xmlns:m="http://schemas.openxmlformats.org/officeDocument/2006/math">
                  <m:sSup>
                    <m:sSupPr>
                      <m:ctrlPr>
                        <a:rPr lang="en-US" sz="1200" i="1" smtClean="0">
                          <a:latin typeface="Cambria Math"/>
                        </a:rPr>
                      </m:ctrlPr>
                    </m:sSupPr>
                    <m:e>
                      <m:r>
                        <a:rPr lang="en-US" sz="1200" b="0" i="1" smtClean="0">
                          <a:latin typeface="Cambria Math"/>
                        </a:rPr>
                        <m:t>2</m:t>
                      </m:r>
                    </m:e>
                    <m:sup>
                      <m:r>
                        <a:rPr lang="en-US" sz="1200" b="0" i="1" smtClean="0">
                          <a:latin typeface="Cambria Math"/>
                        </a:rPr>
                        <m:t>𝑛</m:t>
                      </m:r>
                    </m:sup>
                  </m:sSup>
                </m:oMath>
              </a14:m>
              <a:r>
                <a:rPr lang="en-US" sz="1200" i="0" dirty="0" smtClean="0">
                  <a:latin typeface="Times New Roman" pitchFamily="18" charset="0"/>
                  <a:cs typeface="Times New Roman" pitchFamily="18" charset="0"/>
                </a:rPr>
                <a:t>-1</a:t>
              </a:r>
              <a:r>
                <a:rPr lang="en-US" sz="1200" dirty="0" smtClean="0">
                  <a:latin typeface="Times New Roman" pitchFamily="18" charset="0"/>
                  <a:cs typeface="Times New Roman" pitchFamily="18" charset="0"/>
                </a:rPr>
                <a:t>,</a:t>
              </a:r>
              <a:r>
                <a:rPr lang="en-US" sz="1200" dirty="0" smtClean="0"/>
                <a:t> which fit into an </a:t>
              </a:r>
              <a:r>
                <a:rPr lang="en-US" sz="1200" i="1" dirty="0" smtClean="0"/>
                <a:t>n-</a:t>
              </a:r>
              <a:r>
                <a:rPr lang="en-US" sz="1200" dirty="0" smtClean="0"/>
                <a:t>bit word</a:t>
              </a:r>
              <a:endParaRPr lang="en-US" sz="1200" baseline="30000" dirty="0"/>
            </a:p>
          </dgm:t>
        </dgm:pt>
      </mc:Choice>
      <mc:Fallback xmlns="">
        <dgm:pt modelId="{A8E7671D-92DF-7340-80EF-B7B7EA615667}">
          <dgm:prSet custT="1"/>
          <dgm:spPr/>
          <dgm:t>
            <a:bodyPr/>
            <a:lstStyle/>
            <a:p>
              <a:pPr rtl="0"/>
              <a:r>
                <a:rPr lang="en-US" sz="1200" dirty="0" smtClean="0"/>
                <a:t>Integers in the range </a:t>
              </a:r>
              <a:r>
                <a:rPr lang="en-US" sz="1200" i="0" dirty="0" smtClean="0">
                  <a:latin typeface="Cambria Math"/>
                </a:rPr>
                <a:t>0 </a:t>
              </a:r>
              <a:r>
                <a:rPr lang="en-US" sz="1200" dirty="0" smtClean="0"/>
                <a:t>through      </a:t>
              </a:r>
              <a:r>
                <a:rPr lang="en-US" sz="1200" b="0" i="0" smtClean="0">
                  <a:latin typeface="Cambria Math"/>
                </a:rPr>
                <a:t>2^𝑛</a:t>
              </a:r>
              <a:r>
                <a:rPr lang="en-US" sz="1200" i="0" dirty="0" smtClean="0">
                  <a:latin typeface="Times New Roman" pitchFamily="18" charset="0"/>
                  <a:cs typeface="Times New Roman" pitchFamily="18" charset="0"/>
                </a:rPr>
                <a:t>-1</a:t>
              </a:r>
              <a:r>
                <a:rPr lang="en-US" sz="1200" dirty="0" smtClean="0">
                  <a:latin typeface="Times New Roman" pitchFamily="18" charset="0"/>
                  <a:cs typeface="Times New Roman" pitchFamily="18" charset="0"/>
                </a:rPr>
                <a:t>,</a:t>
              </a:r>
              <a:r>
                <a:rPr lang="en-US" sz="1200" dirty="0" smtClean="0"/>
                <a:t> </a:t>
              </a:r>
              <a:r>
                <a:rPr lang="en-US" sz="1200" dirty="0" smtClean="0"/>
                <a:t>which fit into an </a:t>
              </a:r>
              <a:r>
                <a:rPr lang="en-US" sz="1200" i="1" dirty="0" smtClean="0"/>
                <a:t>n-</a:t>
              </a:r>
              <a:r>
                <a:rPr lang="en-US" sz="1200" dirty="0" smtClean="0"/>
                <a:t>bit word</a:t>
              </a:r>
              <a:endParaRPr lang="en-US" sz="1200" baseline="30000" dirty="0"/>
            </a:p>
          </dgm:t>
        </dgm:pt>
      </mc:Fallback>
    </mc:AlternateContent>
    <dgm:pt modelId="{89FB21F5-FBE2-B840-A887-3CCEE7BD93A9}" type="parTrans" cxnId="{59F888BB-07AF-D248-9D56-A0FFC447C2AD}">
      <dgm:prSet/>
      <dgm:spPr/>
      <dgm:t>
        <a:bodyPr/>
        <a:lstStyle/>
        <a:p>
          <a:endParaRPr lang="en-US"/>
        </a:p>
      </dgm:t>
    </dgm:pt>
    <dgm:pt modelId="{B9BB26CA-2CDD-0A4C-B6A1-8D880621F34A}" type="sibTrans" cxnId="{59F888BB-07AF-D248-9D56-A0FFC447C2AD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7A843813-48CF-AB4E-97D7-DE3C697DBEE0}">
          <dgm:prSet custT="1"/>
          <dgm:spPr/>
          <dgm:t>
            <a:bodyPr/>
            <a:lstStyle/>
            <a:p>
              <a:pPr rtl="0"/>
              <a:r>
                <a:rPr lang="en-US" sz="16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The set of such integers, </a:t>
              </a:r>
              <a14:m>
                <m:oMath xmlns:m="http://schemas.openxmlformats.org/officeDocument/2006/math">
                  <m:sSub>
                    <m:sSubPr>
                      <m:ctrlPr>
                        <a:rPr lang="en-US" sz="1600" i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</a:rPr>
                      </m:ctrlPr>
                    </m:sSubPr>
                    <m:e>
                      <m:r>
                        <a:rPr lang="en-US" sz="1600" b="0" i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</a:rPr>
                        <m:t>𝑍</m:t>
                      </m:r>
                    </m:e>
                    <m:sub>
                      <m:sSup>
                        <m:sSupPr>
                          <m:ctrlPr>
                            <a:rPr lang="en-US" sz="160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sz="1600" b="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/>
                            </a:rPr>
                            <m:t>2</m:t>
                          </m:r>
                        </m:e>
                        <m:sup>
                          <m:r>
                            <a:rPr lang="en-US" sz="1600" b="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/>
                            </a:rPr>
                            <m:t>𝑛</m:t>
                          </m:r>
                        </m:sup>
                      </m:sSup>
                    </m:sub>
                  </m:sSub>
                </m:oMath>
              </a14:m>
              <a:r>
                <a:rPr lang="en-US" sz="16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, using </a:t>
              </a:r>
              <a:r>
                <a:rPr lang="en-US" sz="1600" i="1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modular</a:t>
              </a:r>
              <a:r>
                <a:rPr lang="en-US" sz="16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sz="1600" u="none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arithmetic</a:t>
              </a:r>
              <a:r>
                <a:rPr lang="en-US" sz="16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, is not a field</a:t>
              </a:r>
            </a:p>
          </dgm:t>
        </dgm:pt>
      </mc:Choice>
      <mc:Fallback xmlns="">
        <dgm:pt modelId="{7A843813-48CF-AB4E-97D7-DE3C697DBEE0}">
          <dgm:prSet custT="1"/>
          <dgm:spPr/>
          <dgm:t>
            <a:bodyPr/>
            <a:lstStyle/>
            <a:p>
              <a:pPr rtl="0"/>
              <a:r>
                <a:rPr lang="en-US" sz="16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The set of such integers, </a:t>
              </a:r>
              <a:r>
                <a:rPr lang="en-US" sz="1600" b="0" i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mbria Math"/>
                </a:rPr>
                <a:t>𝑍_(2^𝑛 )</a:t>
              </a:r>
              <a:r>
                <a:rPr lang="en-US" sz="16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, using </a:t>
              </a:r>
              <a:r>
                <a:rPr lang="en-US" sz="1600" i="1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modular</a:t>
              </a:r>
              <a:r>
                <a:rPr lang="en-US" sz="16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sz="1600" u="none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arithmetic</a:t>
              </a:r>
              <a:r>
                <a:rPr lang="en-US" sz="16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, is not a field</a:t>
              </a:r>
            </a:p>
          </dgm:t>
        </dgm:pt>
      </mc:Fallback>
    </mc:AlternateContent>
    <dgm:pt modelId="{B4BC9CA2-389E-964A-90ED-E572F7CCDBAE}" type="parTrans" cxnId="{BA8C100D-8D0D-5B43-A28F-9EBE33CAD82C}">
      <dgm:prSet/>
      <dgm:spPr/>
      <dgm:t>
        <a:bodyPr/>
        <a:lstStyle/>
        <a:p>
          <a:endParaRPr lang="en-US"/>
        </a:p>
      </dgm:t>
    </dgm:pt>
    <dgm:pt modelId="{1D5CCE58-EF26-954D-A0B1-E8D7209FB7C5}" type="sibTrans" cxnId="{BA8C100D-8D0D-5B43-A28F-9EBE33CAD82C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5B79A25E-D0D5-0344-A4DD-121E6E74A4FE}">
          <dgm:prSet custT="1"/>
          <dgm:spPr/>
          <dgm:t>
            <a:bodyPr/>
            <a:lstStyle/>
            <a:p>
              <a:pPr rtl="0"/>
              <a:r>
                <a:rPr lang="en-US" sz="1200" dirty="0" smtClean="0"/>
                <a:t>For example, the integer </a:t>
              </a:r>
              <a14:m>
                <m:oMath xmlns:m="http://schemas.openxmlformats.org/officeDocument/2006/math">
                  <m:r>
                    <a:rPr lang="en-US" sz="1200" i="1" dirty="0" smtClean="0">
                      <a:latin typeface="Cambria Math"/>
                    </a:rPr>
                    <m:t>2</m:t>
                  </m:r>
                </m:oMath>
              </a14:m>
              <a:r>
                <a:rPr lang="en-US" sz="1200" dirty="0" smtClean="0"/>
                <a:t> has no multiplicative inverse in </a:t>
              </a:r>
              <a14:m>
                <m:oMath xmlns:m="http://schemas.openxmlformats.org/officeDocument/2006/math">
                  <m:sSub>
                    <m:sSubPr>
                      <m:ctrlPr>
                        <a:rPr lang="en-US" sz="1200" i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</a:rPr>
                      </m:ctrlPr>
                    </m:sSubPr>
                    <m:e>
                      <m:r>
                        <a:rPr lang="en-US" sz="1200" b="0" i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</a:rPr>
                        <m:t>𝑍</m:t>
                      </m:r>
                    </m:e>
                    <m:sub>
                      <m:sSup>
                        <m:sSupPr>
                          <m:ctrlPr>
                            <a:rPr lang="en-US" sz="120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sz="1200" b="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/>
                            </a:rPr>
                            <m:t>2</m:t>
                          </m:r>
                        </m:e>
                        <m:sup>
                          <m:r>
                            <a:rPr lang="en-US" sz="1200" b="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/>
                            </a:rPr>
                            <m:t>𝑛</m:t>
                          </m:r>
                        </m:sup>
                      </m:sSup>
                    </m:sub>
                  </m:sSub>
                  <m:r>
                    <a:rPr lang="en-US" sz="1200" b="0" i="1" smtClean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mbria Math"/>
                    </a:rPr>
                    <m:t>:</m:t>
                  </m:r>
                </m:oMath>
              </a14:m>
              <a:r>
                <a:rPr lang="en-US" sz="1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sz="1200" dirty="0" smtClean="0"/>
                <a:t>there is no integer </a:t>
              </a:r>
              <a14:m>
                <m:oMath xmlns:m="http://schemas.openxmlformats.org/officeDocument/2006/math">
                  <m:r>
                    <a:rPr lang="en-US" sz="1200" i="1" dirty="0" smtClean="0">
                      <a:latin typeface="Cambria Math"/>
                    </a:rPr>
                    <m:t>𝑏</m:t>
                  </m:r>
                </m:oMath>
              </a14:m>
              <a:r>
                <a:rPr lang="en-US" sz="1200" i="1" dirty="0" smtClean="0"/>
                <a:t>, </a:t>
              </a:r>
              <a:r>
                <a:rPr lang="en-US" sz="1200" dirty="0" smtClean="0"/>
                <a:t>such that </a:t>
              </a:r>
              <a14:m>
                <m:oMath xmlns:m="http://schemas.openxmlformats.org/officeDocument/2006/math">
                  <m:r>
                    <a:rPr lang="en-US" sz="1200" i="1" dirty="0" smtClean="0">
                      <a:latin typeface="Cambria Math"/>
                    </a:rPr>
                    <m:t>2</m:t>
                  </m:r>
                  <m:r>
                    <a:rPr lang="en-US" sz="1200" i="1" dirty="0" smtClean="0">
                      <a:latin typeface="Cambria Math"/>
                    </a:rPr>
                    <m:t>𝑏</m:t>
                  </m:r>
                </m:oMath>
              </a14:m>
              <a:r>
                <a:rPr lang="en-US" sz="1200" i="1" dirty="0" smtClean="0"/>
                <a:t> </a:t>
              </a:r>
              <a:r>
                <a:rPr lang="en-US" sz="1200" dirty="0" smtClean="0"/>
                <a:t>mod</a:t>
              </a:r>
              <a14:m>
                <m:oMath xmlns:m="http://schemas.openxmlformats.org/officeDocument/2006/math">
                  <m:sSup>
                    <m:sSupPr>
                      <m:ctrlPr>
                        <a:rPr lang="en-US" sz="1200" i="1" smtClean="0">
                          <a:latin typeface="Cambria Math"/>
                        </a:rPr>
                      </m:ctrlPr>
                    </m:sSupPr>
                    <m:e>
                      <m:r>
                        <a:rPr lang="en-US" sz="1200" b="0" i="1" smtClean="0">
                          <a:latin typeface="Cambria Math"/>
                        </a:rPr>
                        <m:t> 2</m:t>
                      </m:r>
                    </m:e>
                    <m:sup>
                      <m:r>
                        <a:rPr lang="en-US" sz="1200" b="0" i="1" smtClean="0">
                          <a:latin typeface="Cambria Math"/>
                        </a:rPr>
                        <m:t>𝑛</m:t>
                      </m:r>
                    </m:sup>
                  </m:sSup>
                </m:oMath>
              </a14:m>
              <a:r>
                <a:rPr lang="en-US" sz="1200" i="0" dirty="0" smtClean="0">
                  <a:latin typeface="Times New Roman" pitchFamily="18" charset="0"/>
                  <a:cs typeface="Times New Roman" pitchFamily="18" charset="0"/>
                </a:rPr>
                <a:t> = 1.</a:t>
              </a:r>
              <a:endParaRPr lang="en-US" sz="1200" dirty="0"/>
            </a:p>
          </dgm:t>
        </dgm:pt>
      </mc:Choice>
      <mc:Fallback xmlns="">
        <dgm:pt modelId="{5B79A25E-D0D5-0344-A4DD-121E6E74A4FE}">
          <dgm:prSet custT="1"/>
          <dgm:spPr/>
          <dgm:t>
            <a:bodyPr/>
            <a:lstStyle/>
            <a:p>
              <a:pPr rtl="0"/>
              <a:r>
                <a:rPr lang="en-US" sz="1200" dirty="0" smtClean="0"/>
                <a:t>For example, the integer </a:t>
              </a:r>
              <a:r>
                <a:rPr lang="en-US" sz="1200" i="0" dirty="0" smtClean="0">
                  <a:latin typeface="Cambria Math"/>
                </a:rPr>
                <a:t>2</a:t>
              </a:r>
              <a:r>
                <a:rPr lang="en-US" sz="1200" dirty="0" smtClean="0"/>
                <a:t> has no multiplicative inverse in </a:t>
              </a:r>
              <a:r>
                <a:rPr lang="en-US" sz="1200" b="0" i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mbria Math"/>
                </a:rPr>
                <a:t>𝑍</a:t>
              </a:r>
              <a:r>
                <a:rPr lang="en-US" sz="1200" b="0" i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mbria Math"/>
                </a:rPr>
                <a:t>_(</a:t>
              </a:r>
              <a:r>
                <a:rPr lang="en-US" sz="1200" b="0" i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mbria Math"/>
                </a:rPr>
                <a:t>2^𝑛 </a:t>
              </a:r>
              <a:r>
                <a:rPr lang="en-US" sz="1200" b="0" i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mbria Math"/>
                </a:rPr>
                <a:t>):</a:t>
              </a:r>
              <a:r>
                <a:rPr lang="en-US" sz="1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sz="1200" dirty="0" smtClean="0"/>
                <a:t>there </a:t>
              </a:r>
              <a:r>
                <a:rPr lang="en-US" sz="1200" dirty="0" smtClean="0"/>
                <a:t>is no integer </a:t>
              </a:r>
              <a:r>
                <a:rPr lang="en-US" sz="1200" i="0" dirty="0" smtClean="0">
                  <a:latin typeface="Cambria Math"/>
                </a:rPr>
                <a:t>𝑏</a:t>
              </a:r>
              <a:r>
                <a:rPr lang="en-US" sz="1200" i="1" dirty="0" smtClean="0"/>
                <a:t>, </a:t>
              </a:r>
              <a:r>
                <a:rPr lang="en-US" sz="1200" dirty="0" smtClean="0"/>
                <a:t>such that </a:t>
              </a:r>
              <a:r>
                <a:rPr lang="en-US" sz="1200" i="0" dirty="0" smtClean="0">
                  <a:latin typeface="Cambria Math"/>
                </a:rPr>
                <a:t>2𝑏</a:t>
              </a:r>
              <a:r>
                <a:rPr lang="en-US" sz="1200" i="1" dirty="0" smtClean="0"/>
                <a:t> </a:t>
              </a:r>
              <a:r>
                <a:rPr lang="en-US" sz="1200" dirty="0" smtClean="0"/>
                <a:t>mod</a:t>
              </a:r>
              <a:r>
                <a:rPr lang="en-US" sz="1200" i="0" smtClean="0">
                  <a:latin typeface="Cambria Math"/>
                </a:rPr>
                <a:t>〖</a:t>
              </a:r>
              <a:r>
                <a:rPr lang="en-US" sz="1200" b="0" i="0" smtClean="0">
                  <a:latin typeface="Cambria Math"/>
                </a:rPr>
                <a:t> 2〗^𝑛</a:t>
              </a:r>
              <a:r>
                <a:rPr lang="en-US" sz="1200" i="0" dirty="0" smtClean="0">
                  <a:latin typeface="Times New Roman" pitchFamily="18" charset="0"/>
                  <a:cs typeface="Times New Roman" pitchFamily="18" charset="0"/>
                </a:rPr>
                <a:t> = 1.</a:t>
              </a:r>
              <a:endParaRPr lang="en-US" sz="1200" dirty="0"/>
            </a:p>
          </dgm:t>
        </dgm:pt>
      </mc:Fallback>
    </mc:AlternateContent>
    <dgm:pt modelId="{C8726066-DAE7-3047-AC88-72CEE508F571}" type="parTrans" cxnId="{877731CB-90AD-0444-800B-3AEA1262CFA8}">
      <dgm:prSet/>
      <dgm:spPr/>
      <dgm:t>
        <a:bodyPr/>
        <a:lstStyle/>
        <a:p>
          <a:endParaRPr lang="en-US"/>
        </a:p>
      </dgm:t>
    </dgm:pt>
    <dgm:pt modelId="{8F87207F-F577-8F47-9B15-14DB95C88D12}" type="sibTrans" cxnId="{877731CB-90AD-0444-800B-3AEA1262CFA8}">
      <dgm:prSet/>
      <dgm:spPr/>
      <dgm:t>
        <a:bodyPr/>
        <a:lstStyle/>
        <a:p>
          <a:endParaRPr lang="en-US"/>
        </a:p>
      </dgm:t>
    </dgm:pt>
    <dgm:pt modelId="{BC2DC8EC-66DC-4844-BFC3-7AA8E3216509}">
      <dgm:prSet custT="1"/>
      <dgm:spPr/>
      <dgm:t>
        <a:bodyPr/>
        <a:lstStyle/>
        <a:p>
          <a:pPr rtl="0"/>
          <a:r>
            <a:rPr lang="en-US" sz="1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We use the finite field GF(2</a:t>
          </a:r>
          <a:r>
            <a:rPr lang="en-US" sz="1600" baseline="300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n</a:t>
          </a:r>
          <a:r>
            <a:rPr lang="en-US" sz="1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)</a:t>
          </a:r>
        </a:p>
      </dgm:t>
    </dgm:pt>
    <dgm:pt modelId="{909DF5E7-6EBD-C345-ABA1-FAF4C2E59451}" type="parTrans" cxnId="{187B466F-14B6-304C-BD0F-B446442F9F45}">
      <dgm:prSet/>
      <dgm:spPr/>
      <dgm:t>
        <a:bodyPr/>
        <a:lstStyle/>
        <a:p>
          <a:endParaRPr lang="en-US"/>
        </a:p>
      </dgm:t>
    </dgm:pt>
    <dgm:pt modelId="{BF9A04F6-BC14-7942-A7C1-150C26C7B8E6}" type="sibTrans" cxnId="{187B466F-14B6-304C-BD0F-B446442F9F45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F4CFE065-23C6-B142-8D6D-CF9D2AF86389}">
          <dgm:prSet custT="1"/>
          <dgm:spPr/>
          <dgm:t>
            <a:bodyPr/>
            <a:lstStyle/>
            <a:p>
              <a:pPr rtl="0"/>
              <a:r>
                <a:rPr lang="en-US" sz="1200" dirty="0" smtClean="0"/>
                <a:t>Every polynomial in </a:t>
              </a:r>
              <a14:m>
                <m:oMath xmlns:m="http://schemas.openxmlformats.org/officeDocument/2006/math">
                  <m:r>
                    <a:rPr lang="en-US" sz="1200" i="1" dirty="0" smtClean="0">
                      <a:latin typeface="Cambria Math"/>
                    </a:rPr>
                    <m:t>𝐺𝐹</m:t>
                  </m:r>
                  <m:r>
                    <a:rPr lang="en-US" sz="1200" i="1" dirty="0" smtClean="0">
                      <a:latin typeface="Cambria Math"/>
                    </a:rPr>
                    <m:t>(2</m:t>
                  </m:r>
                  <m:r>
                    <a:rPr lang="en-US" sz="1200" i="1" baseline="30000" dirty="0" smtClean="0">
                      <a:latin typeface="Cambria Math"/>
                    </a:rPr>
                    <m:t>𝑛</m:t>
                  </m:r>
                  <m:r>
                    <a:rPr lang="en-US" sz="1200" i="1" dirty="0" smtClean="0">
                      <a:latin typeface="Cambria Math"/>
                    </a:rPr>
                    <m:t>)</m:t>
                  </m:r>
                </m:oMath>
              </a14:m>
              <a:r>
                <a:rPr lang="en-US" sz="1200" dirty="0" smtClean="0"/>
                <a:t> can be represented by an </a:t>
              </a:r>
              <a14:m>
                <m:oMath xmlns:m="http://schemas.openxmlformats.org/officeDocument/2006/math">
                  <m:r>
                    <a:rPr lang="en-US" sz="1200" i="1" dirty="0" smtClean="0">
                      <a:latin typeface="Cambria Math"/>
                    </a:rPr>
                    <m:t>𝑛</m:t>
                  </m:r>
                </m:oMath>
              </a14:m>
              <a:r>
                <a:rPr lang="en-US" sz="1200" dirty="0" smtClean="0"/>
                <a:t>-bit number</a:t>
              </a:r>
            </a:p>
          </dgm:t>
        </dgm:pt>
      </mc:Choice>
      <mc:Fallback xmlns="">
        <dgm:pt modelId="{F4CFE065-23C6-B142-8D6D-CF9D2AF86389}">
          <dgm:prSet custT="1"/>
          <dgm:spPr/>
          <dgm:t>
            <a:bodyPr/>
            <a:lstStyle/>
            <a:p>
              <a:pPr rtl="0"/>
              <a:r>
                <a:rPr lang="en-US" sz="1200" dirty="0" smtClean="0"/>
                <a:t>Every polynomial in </a:t>
              </a:r>
              <a:r>
                <a:rPr lang="en-US" sz="1200" i="0" dirty="0" smtClean="0">
                  <a:latin typeface="Cambria Math"/>
                </a:rPr>
                <a:t>𝐺𝐹(2</a:t>
              </a:r>
              <a:r>
                <a:rPr lang="en-US" sz="1200" i="0" baseline="30000" dirty="0" smtClean="0">
                  <a:latin typeface="Cambria Math"/>
                </a:rPr>
                <a:t>𝑛</a:t>
              </a:r>
              <a:r>
                <a:rPr lang="en-US" sz="1200" i="0" dirty="0" smtClean="0">
                  <a:latin typeface="Cambria Math"/>
                </a:rPr>
                <a:t>)</a:t>
              </a:r>
              <a:r>
                <a:rPr lang="en-US" sz="1200" dirty="0" smtClean="0"/>
                <a:t> can be represented by an </a:t>
              </a:r>
              <a:r>
                <a:rPr lang="en-US" sz="1200" i="0" dirty="0" smtClean="0">
                  <a:latin typeface="Cambria Math"/>
                </a:rPr>
                <a:t>𝑛</a:t>
              </a:r>
              <a:r>
                <a:rPr lang="en-US" sz="1200" dirty="0" smtClean="0"/>
                <a:t>-bit number</a:t>
              </a:r>
            </a:p>
          </dgm:t>
        </dgm:pt>
      </mc:Fallback>
    </mc:AlternateContent>
    <dgm:pt modelId="{C78A94E4-8055-4241-82B3-6293CB4DDAEB}" type="parTrans" cxnId="{09C8C5A3-AC8E-264E-A04E-40FB6F2D061B}">
      <dgm:prSet/>
      <dgm:spPr/>
      <dgm:t>
        <a:bodyPr/>
        <a:lstStyle/>
        <a:p>
          <a:endParaRPr lang="en-US"/>
        </a:p>
      </dgm:t>
    </dgm:pt>
    <dgm:pt modelId="{BC34E49C-3CBF-CB42-988D-8FF9CF3EB9B8}" type="sibTrans" cxnId="{09C8C5A3-AC8E-264E-A04E-40FB6F2D061B}">
      <dgm:prSet/>
      <dgm:spPr/>
      <dgm:t>
        <a:bodyPr/>
        <a:lstStyle/>
        <a:p>
          <a:endParaRPr lang="en-US"/>
        </a:p>
      </dgm:t>
    </dgm:pt>
    <dgm:pt modelId="{C840EBB5-0573-C044-A5B1-6E039D9D80B2}" type="pres">
      <dgm:prSet presAssocID="{0E0B51CE-FF13-1E43-8B59-248799FA827F}" presName="matrix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9720443-5252-1642-B586-95AA8715A297}" type="pres">
      <dgm:prSet presAssocID="{0E0B51CE-FF13-1E43-8B59-248799FA827F}" presName="axisShape" presStyleLbl="bgShp" presStyleIdx="0" presStyleCnt="1"/>
      <dgm:spPr>
        <a:ln>
          <a:solidFill>
            <a:schemeClr val="accent1">
              <a:lumMod val="75000"/>
            </a:schemeClr>
          </a:solidFill>
        </a:ln>
      </dgm:spPr>
    </dgm:pt>
    <dgm:pt modelId="{F02C4F4C-FCB1-0443-B6B2-CA769993A894}" type="pres">
      <dgm:prSet presAssocID="{0E0B51CE-FF13-1E43-8B59-248799FA827F}" presName="rect1" presStyleLbl="node1" presStyleIdx="0" presStyleCnt="4" custScaleX="120896" custScaleY="102985" custLinFactNeighborX="-18657" custLinFactNeighborY="-1119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69615E-8EAD-AB48-9679-74DB2A770416}" type="pres">
      <dgm:prSet presAssocID="{0E0B51CE-FF13-1E43-8B59-248799FA827F}" presName="rect2" presStyleLbl="node1" presStyleIdx="1" presStyleCnt="4" custScaleX="120896" custScaleY="102985" custLinFactNeighborX="23302" custLinFactNeighborY="-1119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C5B60B-B2A0-E145-A453-C1470DD027A7}" type="pres">
      <dgm:prSet presAssocID="{0E0B51CE-FF13-1E43-8B59-248799FA827F}" presName="rect3" presStyleLbl="node1" presStyleIdx="2" presStyleCnt="4" custScaleX="120896" custScaleY="102985" custLinFactNeighborX="-21264" custLinFactNeighborY="1119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08FFFF3-6EB2-D642-A9D4-50355939D367}" type="pres">
      <dgm:prSet presAssocID="{0E0B51CE-FF13-1E43-8B59-248799FA827F}" presName="rect4" presStyleLbl="node1" presStyleIdx="3" presStyleCnt="4" custScaleX="120896" custScaleY="102985" custLinFactNeighborX="23355" custLinFactNeighborY="1018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257788F-D666-3A44-A1FB-44D0270F45B0}" type="presOf" srcId="{B0446F9D-AE36-D741-959E-DCE7E24B4084}" destId="{F02C4F4C-FCB1-0443-B6B2-CA769993A894}" srcOrd="0" destOrd="0" presId="urn:microsoft.com/office/officeart/2005/8/layout/matrix2"/>
    <dgm:cxn modelId="{59F888BB-07AF-D248-9D56-A0FFC447C2AD}" srcId="{8F4EE671-18F0-8B4F-9162-28C1BE73628E}" destId="{A8E7671D-92DF-7340-80EF-B7B7EA615667}" srcOrd="0" destOrd="0" parTransId="{89FB21F5-FBE2-B840-A887-3CCEE7BD93A9}" sibTransId="{B9BB26CA-2CDD-0A4C-B6A1-8D880621F34A}"/>
    <dgm:cxn modelId="{877731CB-90AD-0444-800B-3AEA1262CFA8}" srcId="{7A843813-48CF-AB4E-97D7-DE3C697DBEE0}" destId="{5B79A25E-D0D5-0344-A4DD-121E6E74A4FE}" srcOrd="0" destOrd="0" parTransId="{C8726066-DAE7-3047-AC88-72CEE508F571}" sibTransId="{8F87207F-F577-8F47-9B15-14DB95C88D12}"/>
    <dgm:cxn modelId="{92381B8F-918F-AD4A-BAD9-87617E04E33E}" srcId="{B0446F9D-AE36-D741-959E-DCE7E24B4084}" destId="{008652F4-8904-D44C-95B4-6213BF68598B}" srcOrd="0" destOrd="0" parTransId="{46DEC4E1-D3CD-424A-AF73-1266AAEDC9D9}" sibTransId="{0CC09495-F4B8-BD4A-8C5A-2A90A4E0A380}"/>
    <dgm:cxn modelId="{09C8C5A3-AC8E-264E-A04E-40FB6F2D061B}" srcId="{BC2DC8EC-66DC-4844-BFC3-7AA8E3216509}" destId="{F4CFE065-23C6-B142-8D6D-CF9D2AF86389}" srcOrd="0" destOrd="0" parTransId="{C78A94E4-8055-4241-82B3-6293CB4DDAEB}" sibTransId="{BC34E49C-3CBF-CB42-988D-8FF9CF3EB9B8}"/>
    <dgm:cxn modelId="{0643A58C-3FDE-F942-BBE9-5FBBCAB5C183}" type="presOf" srcId="{7A843813-48CF-AB4E-97D7-DE3C697DBEE0}" destId="{05C5B60B-B2A0-E145-A453-C1470DD027A7}" srcOrd="0" destOrd="0" presId="urn:microsoft.com/office/officeart/2005/8/layout/matrix2"/>
    <dgm:cxn modelId="{187B466F-14B6-304C-BD0F-B446442F9F45}" srcId="{0E0B51CE-FF13-1E43-8B59-248799FA827F}" destId="{BC2DC8EC-66DC-4844-BFC3-7AA8E3216509}" srcOrd="3" destOrd="0" parTransId="{909DF5E7-6EBD-C345-ABA1-FAF4C2E59451}" sibTransId="{BF9A04F6-BC14-7942-A7C1-150C26C7B8E6}"/>
    <dgm:cxn modelId="{C4B79165-5B60-0842-BF48-DB9A542F6536}" type="presOf" srcId="{8F4EE671-18F0-8B4F-9162-28C1BE73628E}" destId="{1E69615E-8EAD-AB48-9679-74DB2A770416}" srcOrd="0" destOrd="0" presId="urn:microsoft.com/office/officeart/2005/8/layout/matrix2"/>
    <dgm:cxn modelId="{CA6F0AEE-E93F-5F44-A381-1AB3E3ADF972}" srcId="{0E0B51CE-FF13-1E43-8B59-248799FA827F}" destId="{B0446F9D-AE36-D741-959E-DCE7E24B4084}" srcOrd="0" destOrd="0" parTransId="{6409C14B-FCCA-3844-8FCD-FFF2984E8942}" sibTransId="{19EEABA8-8915-D64E-820B-5AF164014DE2}"/>
    <dgm:cxn modelId="{03204809-0BA1-564C-BC4D-1847F44E32E4}" type="presOf" srcId="{0E0B51CE-FF13-1E43-8B59-248799FA827F}" destId="{C840EBB5-0573-C044-A5B1-6E039D9D80B2}" srcOrd="0" destOrd="0" presId="urn:microsoft.com/office/officeart/2005/8/layout/matrix2"/>
    <dgm:cxn modelId="{80A98F5E-ED80-494E-84AF-DF60611D8236}" type="presOf" srcId="{A8E7671D-92DF-7340-80EF-B7B7EA615667}" destId="{1E69615E-8EAD-AB48-9679-74DB2A770416}" srcOrd="0" destOrd="1" presId="urn:microsoft.com/office/officeart/2005/8/layout/matrix2"/>
    <dgm:cxn modelId="{7CF16B8B-2F75-C745-ADAD-734FB37C114E}" srcId="{0E0B51CE-FF13-1E43-8B59-248799FA827F}" destId="{8F4EE671-18F0-8B4F-9162-28C1BE73628E}" srcOrd="1" destOrd="0" parTransId="{07F6A31E-1335-5143-9192-0C35E6E5CC6A}" sibTransId="{4AA78A9B-887D-AE42-8006-946BC89375A5}"/>
    <dgm:cxn modelId="{BA8C100D-8D0D-5B43-A28F-9EBE33CAD82C}" srcId="{0E0B51CE-FF13-1E43-8B59-248799FA827F}" destId="{7A843813-48CF-AB4E-97D7-DE3C697DBEE0}" srcOrd="2" destOrd="0" parTransId="{B4BC9CA2-389E-964A-90ED-E572F7CCDBAE}" sibTransId="{1D5CCE58-EF26-954D-A0B1-E8D7209FB7C5}"/>
    <dgm:cxn modelId="{7735F91A-448B-7B4A-B952-1F3B44133C30}" type="presOf" srcId="{F4CFE065-23C6-B142-8D6D-CF9D2AF86389}" destId="{308FFFF3-6EB2-D642-A9D4-50355939D367}" srcOrd="0" destOrd="1" presId="urn:microsoft.com/office/officeart/2005/8/layout/matrix2"/>
    <dgm:cxn modelId="{B8265430-4686-FC4E-A6B9-C7E92F6A9B3F}" type="presOf" srcId="{BC2DC8EC-66DC-4844-BFC3-7AA8E3216509}" destId="{308FFFF3-6EB2-D642-A9D4-50355939D367}" srcOrd="0" destOrd="0" presId="urn:microsoft.com/office/officeart/2005/8/layout/matrix2"/>
    <dgm:cxn modelId="{B498BDEF-0B01-7949-8FBB-5AA481126E0E}" type="presOf" srcId="{008652F4-8904-D44C-95B4-6213BF68598B}" destId="{F02C4F4C-FCB1-0443-B6B2-CA769993A894}" srcOrd="0" destOrd="1" presId="urn:microsoft.com/office/officeart/2005/8/layout/matrix2"/>
    <dgm:cxn modelId="{530345AF-E432-4A4C-B042-27BB1B1B1955}" type="presOf" srcId="{5B79A25E-D0D5-0344-A4DD-121E6E74A4FE}" destId="{05C5B60B-B2A0-E145-A453-C1470DD027A7}" srcOrd="0" destOrd="1" presId="urn:microsoft.com/office/officeart/2005/8/layout/matrix2"/>
    <dgm:cxn modelId="{A8AFD57E-1488-324B-ACB8-A6F6EFC64078}" type="presParOf" srcId="{C840EBB5-0573-C044-A5B1-6E039D9D80B2}" destId="{F9720443-5252-1642-B586-95AA8715A297}" srcOrd="0" destOrd="0" presId="urn:microsoft.com/office/officeart/2005/8/layout/matrix2"/>
    <dgm:cxn modelId="{C8788290-9B82-DA44-BA58-BF4DF4406CF0}" type="presParOf" srcId="{C840EBB5-0573-C044-A5B1-6E039D9D80B2}" destId="{F02C4F4C-FCB1-0443-B6B2-CA769993A894}" srcOrd="1" destOrd="0" presId="urn:microsoft.com/office/officeart/2005/8/layout/matrix2"/>
    <dgm:cxn modelId="{A639B2BD-E72E-D64E-960C-7B74386D019A}" type="presParOf" srcId="{C840EBB5-0573-C044-A5B1-6E039D9D80B2}" destId="{1E69615E-8EAD-AB48-9679-74DB2A770416}" srcOrd="2" destOrd="0" presId="urn:microsoft.com/office/officeart/2005/8/layout/matrix2"/>
    <dgm:cxn modelId="{AA797326-664D-A146-9247-E708D5F894F1}" type="presParOf" srcId="{C840EBB5-0573-C044-A5B1-6E039D9D80B2}" destId="{05C5B60B-B2A0-E145-A453-C1470DD027A7}" srcOrd="3" destOrd="0" presId="urn:microsoft.com/office/officeart/2005/8/layout/matrix2"/>
    <dgm:cxn modelId="{AB2C4270-0B3C-684D-B4F3-61CF5231B4BF}" type="presParOf" srcId="{C840EBB5-0573-C044-A5B1-6E039D9D80B2}" destId="{308FFFF3-6EB2-D642-A9D4-50355939D367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E0B51CE-FF13-1E43-8B59-248799FA827F}" type="doc">
      <dgm:prSet loTypeId="urn:microsoft.com/office/officeart/2005/8/layout/matrix2" loCatId="matrix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0446F9D-AE36-D741-959E-DCE7E24B4084}">
      <dgm:prSet custT="1"/>
      <dgm:spPr/>
      <dgm:t>
        <a:bodyPr/>
        <a:lstStyle/>
        <a:p>
          <a:pPr rtl="0"/>
          <a:r>
            <a:rPr lang="en-US" sz="1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If one of the operations used in the algorithm is division, then we need to work in arithmetic defined over a field</a:t>
          </a:r>
          <a:endParaRPr lang="en-US" sz="16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6409C14B-FCCA-3844-8FCD-FFF2984E8942}" type="parTrans" cxnId="{CA6F0AEE-E93F-5F44-A381-1AB3E3ADF972}">
      <dgm:prSet/>
      <dgm:spPr/>
      <dgm:t>
        <a:bodyPr/>
        <a:lstStyle/>
        <a:p>
          <a:endParaRPr lang="en-US"/>
        </a:p>
      </dgm:t>
    </dgm:pt>
    <dgm:pt modelId="{19EEABA8-8915-D64E-820B-5AF164014DE2}" type="sibTrans" cxnId="{CA6F0AEE-E93F-5F44-A381-1AB3E3ADF972}">
      <dgm:prSet/>
      <dgm:spPr/>
      <dgm:t>
        <a:bodyPr/>
        <a:lstStyle/>
        <a:p>
          <a:endParaRPr lang="en-US"/>
        </a:p>
      </dgm:t>
    </dgm:pt>
    <dgm:pt modelId="{008652F4-8904-D44C-95B4-6213BF68598B}">
      <dgm:prSet custT="1"/>
      <dgm:spPr/>
      <dgm:t>
        <a:bodyPr/>
        <a:lstStyle/>
        <a:p>
          <a:pPr rtl="0"/>
          <a:r>
            <a:rPr lang="en-US" sz="1200" dirty="0" smtClean="0"/>
            <a:t>Division requires that each nonzero element have a multiplicative inverse</a:t>
          </a:r>
          <a:endParaRPr lang="en-US" sz="1200" dirty="0"/>
        </a:p>
      </dgm:t>
    </dgm:pt>
    <dgm:pt modelId="{46DEC4E1-D3CD-424A-AF73-1266AAEDC9D9}" type="parTrans" cxnId="{92381B8F-918F-AD4A-BAD9-87617E04E33E}">
      <dgm:prSet/>
      <dgm:spPr/>
      <dgm:t>
        <a:bodyPr/>
        <a:lstStyle/>
        <a:p>
          <a:endParaRPr lang="en-US"/>
        </a:p>
      </dgm:t>
    </dgm:pt>
    <dgm:pt modelId="{0CC09495-F4B8-BD4A-8C5A-2A90A4E0A380}" type="sibTrans" cxnId="{92381B8F-918F-AD4A-BAD9-87617E04E33E}">
      <dgm:prSet/>
      <dgm:spPr/>
      <dgm:t>
        <a:bodyPr/>
        <a:lstStyle/>
        <a:p>
          <a:endParaRPr lang="en-US"/>
        </a:p>
      </dgm:t>
    </dgm:pt>
    <dgm:pt modelId="{8F4EE671-18F0-8B4F-9162-28C1BE73628E}">
      <dgm:prSet custT="1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07F6A31E-1335-5143-9192-0C35E6E5CC6A}" type="parTrans" cxnId="{7CF16B8B-2F75-C745-ADAD-734FB37C114E}">
      <dgm:prSet/>
      <dgm:spPr/>
      <dgm:t>
        <a:bodyPr/>
        <a:lstStyle/>
        <a:p>
          <a:endParaRPr lang="en-US"/>
        </a:p>
      </dgm:t>
    </dgm:pt>
    <dgm:pt modelId="{4AA78A9B-887D-AE42-8006-946BC89375A5}" type="sibTrans" cxnId="{7CF16B8B-2F75-C745-ADAD-734FB37C114E}">
      <dgm:prSet/>
      <dgm:spPr/>
      <dgm:t>
        <a:bodyPr/>
        <a:lstStyle/>
        <a:p>
          <a:endParaRPr lang="en-US"/>
        </a:p>
      </dgm:t>
    </dgm:pt>
    <dgm:pt modelId="{A8E7671D-92DF-7340-80EF-B7B7EA615667}">
      <dgm:prSet custT="1"/>
      <dgm:spPr/>
      <dgm:t>
        <a:bodyPr/>
        <a:lstStyle/>
        <a:p>
          <a:r>
            <a:rPr lang="en-US">
              <a:noFill/>
            </a:rPr>
            <a:t> </a:t>
          </a:r>
        </a:p>
      </dgm:t>
    </dgm:pt>
    <dgm:pt modelId="{89FB21F5-FBE2-B840-A887-3CCEE7BD93A9}" type="parTrans" cxnId="{59F888BB-07AF-D248-9D56-A0FFC447C2AD}">
      <dgm:prSet/>
      <dgm:spPr/>
      <dgm:t>
        <a:bodyPr/>
        <a:lstStyle/>
        <a:p>
          <a:endParaRPr lang="en-US"/>
        </a:p>
      </dgm:t>
    </dgm:pt>
    <dgm:pt modelId="{B9BB26CA-2CDD-0A4C-B6A1-8D880621F34A}" type="sibTrans" cxnId="{59F888BB-07AF-D248-9D56-A0FFC447C2AD}">
      <dgm:prSet/>
      <dgm:spPr/>
      <dgm:t>
        <a:bodyPr/>
        <a:lstStyle/>
        <a:p>
          <a:endParaRPr lang="en-US"/>
        </a:p>
      </dgm:t>
    </dgm:pt>
    <dgm:pt modelId="{7A843813-48CF-AB4E-97D7-DE3C697DBEE0}">
      <dgm:prSet custT="1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B4BC9CA2-389E-964A-90ED-E572F7CCDBAE}" type="parTrans" cxnId="{BA8C100D-8D0D-5B43-A28F-9EBE33CAD82C}">
      <dgm:prSet/>
      <dgm:spPr/>
      <dgm:t>
        <a:bodyPr/>
        <a:lstStyle/>
        <a:p>
          <a:endParaRPr lang="en-US"/>
        </a:p>
      </dgm:t>
    </dgm:pt>
    <dgm:pt modelId="{1D5CCE58-EF26-954D-A0B1-E8D7209FB7C5}" type="sibTrans" cxnId="{BA8C100D-8D0D-5B43-A28F-9EBE33CAD82C}">
      <dgm:prSet/>
      <dgm:spPr/>
      <dgm:t>
        <a:bodyPr/>
        <a:lstStyle/>
        <a:p>
          <a:endParaRPr lang="en-US"/>
        </a:p>
      </dgm:t>
    </dgm:pt>
    <dgm:pt modelId="{5B79A25E-D0D5-0344-A4DD-121E6E74A4FE}">
      <dgm:prSet custT="1"/>
      <dgm:spPr/>
      <dgm:t>
        <a:bodyPr/>
        <a:lstStyle/>
        <a:p>
          <a:r>
            <a:rPr lang="en-US">
              <a:noFill/>
            </a:rPr>
            <a:t> </a:t>
          </a:r>
        </a:p>
      </dgm:t>
    </dgm:pt>
    <dgm:pt modelId="{C8726066-DAE7-3047-AC88-72CEE508F571}" type="parTrans" cxnId="{877731CB-90AD-0444-800B-3AEA1262CFA8}">
      <dgm:prSet/>
      <dgm:spPr/>
      <dgm:t>
        <a:bodyPr/>
        <a:lstStyle/>
        <a:p>
          <a:endParaRPr lang="en-US"/>
        </a:p>
      </dgm:t>
    </dgm:pt>
    <dgm:pt modelId="{8F87207F-F577-8F47-9B15-14DB95C88D12}" type="sibTrans" cxnId="{877731CB-90AD-0444-800B-3AEA1262CFA8}">
      <dgm:prSet/>
      <dgm:spPr/>
      <dgm:t>
        <a:bodyPr/>
        <a:lstStyle/>
        <a:p>
          <a:endParaRPr lang="en-US"/>
        </a:p>
      </dgm:t>
    </dgm:pt>
    <dgm:pt modelId="{BC2DC8EC-66DC-4844-BFC3-7AA8E3216509}">
      <dgm:prSet custT="1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909DF5E7-6EBD-C345-ABA1-FAF4C2E59451}" type="parTrans" cxnId="{187B466F-14B6-304C-BD0F-B446442F9F45}">
      <dgm:prSet/>
      <dgm:spPr/>
      <dgm:t>
        <a:bodyPr/>
        <a:lstStyle/>
        <a:p>
          <a:endParaRPr lang="en-US"/>
        </a:p>
      </dgm:t>
    </dgm:pt>
    <dgm:pt modelId="{BF9A04F6-BC14-7942-A7C1-150C26C7B8E6}" type="sibTrans" cxnId="{187B466F-14B6-304C-BD0F-B446442F9F45}">
      <dgm:prSet/>
      <dgm:spPr/>
      <dgm:t>
        <a:bodyPr/>
        <a:lstStyle/>
        <a:p>
          <a:endParaRPr lang="en-US"/>
        </a:p>
      </dgm:t>
    </dgm:pt>
    <dgm:pt modelId="{F4CFE065-23C6-B142-8D6D-CF9D2AF86389}">
      <dgm:prSet custT="1"/>
      <dgm:spPr/>
      <dgm:t>
        <a:bodyPr/>
        <a:lstStyle/>
        <a:p>
          <a:r>
            <a:rPr lang="en-US">
              <a:noFill/>
            </a:rPr>
            <a:t> </a:t>
          </a:r>
        </a:p>
      </dgm:t>
    </dgm:pt>
    <dgm:pt modelId="{C78A94E4-8055-4241-82B3-6293CB4DDAEB}" type="parTrans" cxnId="{09C8C5A3-AC8E-264E-A04E-40FB6F2D061B}">
      <dgm:prSet/>
      <dgm:spPr/>
      <dgm:t>
        <a:bodyPr/>
        <a:lstStyle/>
        <a:p>
          <a:endParaRPr lang="en-US"/>
        </a:p>
      </dgm:t>
    </dgm:pt>
    <dgm:pt modelId="{BC34E49C-3CBF-CB42-988D-8FF9CF3EB9B8}" type="sibTrans" cxnId="{09C8C5A3-AC8E-264E-A04E-40FB6F2D061B}">
      <dgm:prSet/>
      <dgm:spPr/>
      <dgm:t>
        <a:bodyPr/>
        <a:lstStyle/>
        <a:p>
          <a:endParaRPr lang="en-US"/>
        </a:p>
      </dgm:t>
    </dgm:pt>
    <dgm:pt modelId="{C840EBB5-0573-C044-A5B1-6E039D9D80B2}" type="pres">
      <dgm:prSet presAssocID="{0E0B51CE-FF13-1E43-8B59-248799FA827F}" presName="matrix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9720443-5252-1642-B586-95AA8715A297}" type="pres">
      <dgm:prSet presAssocID="{0E0B51CE-FF13-1E43-8B59-248799FA827F}" presName="axisShape" presStyleLbl="bgShp" presStyleIdx="0" presStyleCnt="1"/>
      <dgm:spPr>
        <a:ln>
          <a:solidFill>
            <a:schemeClr val="accent1">
              <a:lumMod val="75000"/>
            </a:schemeClr>
          </a:solidFill>
        </a:ln>
      </dgm:spPr>
    </dgm:pt>
    <dgm:pt modelId="{F02C4F4C-FCB1-0443-B6B2-CA769993A894}" type="pres">
      <dgm:prSet presAssocID="{0E0B51CE-FF13-1E43-8B59-248799FA827F}" presName="rect1" presStyleLbl="node1" presStyleIdx="0" presStyleCnt="4" custScaleX="120896" custScaleY="102985" custLinFactNeighborX="-18657" custLinFactNeighborY="-1119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69615E-8EAD-AB48-9679-74DB2A770416}" type="pres">
      <dgm:prSet presAssocID="{0E0B51CE-FF13-1E43-8B59-248799FA827F}" presName="rect2" presStyleLbl="node1" presStyleIdx="1" presStyleCnt="4" custScaleX="120896" custScaleY="102985" custLinFactNeighborX="23302" custLinFactNeighborY="-1119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C5B60B-B2A0-E145-A453-C1470DD027A7}" type="pres">
      <dgm:prSet presAssocID="{0E0B51CE-FF13-1E43-8B59-248799FA827F}" presName="rect3" presStyleLbl="node1" presStyleIdx="2" presStyleCnt="4" custScaleX="120896" custScaleY="102985" custLinFactNeighborX="-21264" custLinFactNeighborY="1119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08FFFF3-6EB2-D642-A9D4-50355939D367}" type="pres">
      <dgm:prSet presAssocID="{0E0B51CE-FF13-1E43-8B59-248799FA827F}" presName="rect4" presStyleLbl="node1" presStyleIdx="3" presStyleCnt="4" custScaleX="120896" custScaleY="102985" custLinFactNeighborX="23355" custLinFactNeighborY="1018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257788F-D666-3A44-A1FB-44D0270F45B0}" type="presOf" srcId="{B0446F9D-AE36-D741-959E-DCE7E24B4084}" destId="{F02C4F4C-FCB1-0443-B6B2-CA769993A894}" srcOrd="0" destOrd="0" presId="urn:microsoft.com/office/officeart/2005/8/layout/matrix2"/>
    <dgm:cxn modelId="{59F888BB-07AF-D248-9D56-A0FFC447C2AD}" srcId="{8F4EE671-18F0-8B4F-9162-28C1BE73628E}" destId="{A8E7671D-92DF-7340-80EF-B7B7EA615667}" srcOrd="0" destOrd="0" parTransId="{89FB21F5-FBE2-B840-A887-3CCEE7BD93A9}" sibTransId="{B9BB26CA-2CDD-0A4C-B6A1-8D880621F34A}"/>
    <dgm:cxn modelId="{877731CB-90AD-0444-800B-3AEA1262CFA8}" srcId="{7A843813-48CF-AB4E-97D7-DE3C697DBEE0}" destId="{5B79A25E-D0D5-0344-A4DD-121E6E74A4FE}" srcOrd="0" destOrd="0" parTransId="{C8726066-DAE7-3047-AC88-72CEE508F571}" sibTransId="{8F87207F-F577-8F47-9B15-14DB95C88D12}"/>
    <dgm:cxn modelId="{92381B8F-918F-AD4A-BAD9-87617E04E33E}" srcId="{B0446F9D-AE36-D741-959E-DCE7E24B4084}" destId="{008652F4-8904-D44C-95B4-6213BF68598B}" srcOrd="0" destOrd="0" parTransId="{46DEC4E1-D3CD-424A-AF73-1266AAEDC9D9}" sibTransId="{0CC09495-F4B8-BD4A-8C5A-2A90A4E0A380}"/>
    <dgm:cxn modelId="{09C8C5A3-AC8E-264E-A04E-40FB6F2D061B}" srcId="{BC2DC8EC-66DC-4844-BFC3-7AA8E3216509}" destId="{F4CFE065-23C6-B142-8D6D-CF9D2AF86389}" srcOrd="0" destOrd="0" parTransId="{C78A94E4-8055-4241-82B3-6293CB4DDAEB}" sibTransId="{BC34E49C-3CBF-CB42-988D-8FF9CF3EB9B8}"/>
    <dgm:cxn modelId="{0643A58C-3FDE-F942-BBE9-5FBBCAB5C183}" type="presOf" srcId="{7A843813-48CF-AB4E-97D7-DE3C697DBEE0}" destId="{05C5B60B-B2A0-E145-A453-C1470DD027A7}" srcOrd="0" destOrd="0" presId="urn:microsoft.com/office/officeart/2005/8/layout/matrix2"/>
    <dgm:cxn modelId="{187B466F-14B6-304C-BD0F-B446442F9F45}" srcId="{0E0B51CE-FF13-1E43-8B59-248799FA827F}" destId="{BC2DC8EC-66DC-4844-BFC3-7AA8E3216509}" srcOrd="3" destOrd="0" parTransId="{909DF5E7-6EBD-C345-ABA1-FAF4C2E59451}" sibTransId="{BF9A04F6-BC14-7942-A7C1-150C26C7B8E6}"/>
    <dgm:cxn modelId="{C4B79165-5B60-0842-BF48-DB9A542F6536}" type="presOf" srcId="{8F4EE671-18F0-8B4F-9162-28C1BE73628E}" destId="{1E69615E-8EAD-AB48-9679-74DB2A770416}" srcOrd="0" destOrd="0" presId="urn:microsoft.com/office/officeart/2005/8/layout/matrix2"/>
    <dgm:cxn modelId="{CA6F0AEE-E93F-5F44-A381-1AB3E3ADF972}" srcId="{0E0B51CE-FF13-1E43-8B59-248799FA827F}" destId="{B0446F9D-AE36-D741-959E-DCE7E24B4084}" srcOrd="0" destOrd="0" parTransId="{6409C14B-FCCA-3844-8FCD-FFF2984E8942}" sibTransId="{19EEABA8-8915-D64E-820B-5AF164014DE2}"/>
    <dgm:cxn modelId="{03204809-0BA1-564C-BC4D-1847F44E32E4}" type="presOf" srcId="{0E0B51CE-FF13-1E43-8B59-248799FA827F}" destId="{C840EBB5-0573-C044-A5B1-6E039D9D80B2}" srcOrd="0" destOrd="0" presId="urn:microsoft.com/office/officeart/2005/8/layout/matrix2"/>
    <dgm:cxn modelId="{80A98F5E-ED80-494E-84AF-DF60611D8236}" type="presOf" srcId="{A8E7671D-92DF-7340-80EF-B7B7EA615667}" destId="{1E69615E-8EAD-AB48-9679-74DB2A770416}" srcOrd="0" destOrd="1" presId="urn:microsoft.com/office/officeart/2005/8/layout/matrix2"/>
    <dgm:cxn modelId="{7CF16B8B-2F75-C745-ADAD-734FB37C114E}" srcId="{0E0B51CE-FF13-1E43-8B59-248799FA827F}" destId="{8F4EE671-18F0-8B4F-9162-28C1BE73628E}" srcOrd="1" destOrd="0" parTransId="{07F6A31E-1335-5143-9192-0C35E6E5CC6A}" sibTransId="{4AA78A9B-887D-AE42-8006-946BC89375A5}"/>
    <dgm:cxn modelId="{BA8C100D-8D0D-5B43-A28F-9EBE33CAD82C}" srcId="{0E0B51CE-FF13-1E43-8B59-248799FA827F}" destId="{7A843813-48CF-AB4E-97D7-DE3C697DBEE0}" srcOrd="2" destOrd="0" parTransId="{B4BC9CA2-389E-964A-90ED-E572F7CCDBAE}" sibTransId="{1D5CCE58-EF26-954D-A0B1-E8D7209FB7C5}"/>
    <dgm:cxn modelId="{7735F91A-448B-7B4A-B952-1F3B44133C30}" type="presOf" srcId="{F4CFE065-23C6-B142-8D6D-CF9D2AF86389}" destId="{308FFFF3-6EB2-D642-A9D4-50355939D367}" srcOrd="0" destOrd="1" presId="urn:microsoft.com/office/officeart/2005/8/layout/matrix2"/>
    <dgm:cxn modelId="{B8265430-4686-FC4E-A6B9-C7E92F6A9B3F}" type="presOf" srcId="{BC2DC8EC-66DC-4844-BFC3-7AA8E3216509}" destId="{308FFFF3-6EB2-D642-A9D4-50355939D367}" srcOrd="0" destOrd="0" presId="urn:microsoft.com/office/officeart/2005/8/layout/matrix2"/>
    <dgm:cxn modelId="{B498BDEF-0B01-7949-8FBB-5AA481126E0E}" type="presOf" srcId="{008652F4-8904-D44C-95B4-6213BF68598B}" destId="{F02C4F4C-FCB1-0443-B6B2-CA769993A894}" srcOrd="0" destOrd="1" presId="urn:microsoft.com/office/officeart/2005/8/layout/matrix2"/>
    <dgm:cxn modelId="{530345AF-E432-4A4C-B042-27BB1B1B1955}" type="presOf" srcId="{5B79A25E-D0D5-0344-A4DD-121E6E74A4FE}" destId="{05C5B60B-B2A0-E145-A453-C1470DD027A7}" srcOrd="0" destOrd="1" presId="urn:microsoft.com/office/officeart/2005/8/layout/matrix2"/>
    <dgm:cxn modelId="{A8AFD57E-1488-324B-ACB8-A6F6EFC64078}" type="presParOf" srcId="{C840EBB5-0573-C044-A5B1-6E039D9D80B2}" destId="{F9720443-5252-1642-B586-95AA8715A297}" srcOrd="0" destOrd="0" presId="urn:microsoft.com/office/officeart/2005/8/layout/matrix2"/>
    <dgm:cxn modelId="{C8788290-9B82-DA44-BA58-BF4DF4406CF0}" type="presParOf" srcId="{C840EBB5-0573-C044-A5B1-6E039D9D80B2}" destId="{F02C4F4C-FCB1-0443-B6B2-CA769993A894}" srcOrd="1" destOrd="0" presId="urn:microsoft.com/office/officeart/2005/8/layout/matrix2"/>
    <dgm:cxn modelId="{A639B2BD-E72E-D64E-960C-7B74386D019A}" type="presParOf" srcId="{C840EBB5-0573-C044-A5B1-6E039D9D80B2}" destId="{1E69615E-8EAD-AB48-9679-74DB2A770416}" srcOrd="2" destOrd="0" presId="urn:microsoft.com/office/officeart/2005/8/layout/matrix2"/>
    <dgm:cxn modelId="{AA797326-664D-A146-9247-E708D5F894F1}" type="presParOf" srcId="{C840EBB5-0573-C044-A5B1-6E039D9D80B2}" destId="{05C5B60B-B2A0-E145-A453-C1470DD027A7}" srcOrd="3" destOrd="0" presId="urn:microsoft.com/office/officeart/2005/8/layout/matrix2"/>
    <dgm:cxn modelId="{AB2C4270-0B3C-684D-B4F3-61CF5231B4BF}" type="presParOf" srcId="{C840EBB5-0573-C044-A5B1-6E039D9D80B2}" destId="{308FFFF3-6EB2-D642-A9D4-50355939D367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347AD63-7D06-8248-ABD2-9E5936D31DE7}" type="doc">
      <dgm:prSet loTypeId="urn:microsoft.com/office/officeart/2005/8/layout/h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6553825-9D97-584A-898C-1C11CAF6AD95}">
      <dgm:prSet phldrT="[Text]" custT="1"/>
      <dgm:spPr/>
      <dgm:t>
        <a:bodyPr/>
        <a:lstStyle/>
        <a:p>
          <a:r>
            <a:rPr lang="en-US" sz="1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rPr>
            <a:t>Four different stages are used:</a:t>
          </a:r>
          <a:endParaRPr lang="en-US" sz="16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2AD417EA-3AFF-FA43-A2AB-D743084A39C4}" type="parTrans" cxnId="{58CDB699-8103-1A4B-942F-069F5410EA36}">
      <dgm:prSet/>
      <dgm:spPr/>
      <dgm:t>
        <a:bodyPr/>
        <a:lstStyle/>
        <a:p>
          <a:endParaRPr lang="en-US"/>
        </a:p>
      </dgm:t>
    </dgm:pt>
    <dgm:pt modelId="{032FB97B-4EDA-BB46-95FC-3CB6DD5A0523}" type="sibTrans" cxnId="{58CDB699-8103-1A4B-942F-069F5410EA36}">
      <dgm:prSet/>
      <dgm:spPr/>
      <dgm:t>
        <a:bodyPr/>
        <a:lstStyle/>
        <a:p>
          <a:endParaRPr lang="en-US"/>
        </a:p>
      </dgm:t>
    </dgm:pt>
    <dgm:pt modelId="{CCEFF276-B24A-AC4C-805F-165E96CC6EE0}">
      <dgm:prSet/>
      <dgm:spPr>
        <a:solidFill>
          <a:schemeClr val="bg1"/>
        </a:solidFill>
        <a:ln>
          <a:solidFill>
            <a:schemeClr val="accent1">
              <a:lumMod val="75000"/>
            </a:schemeClr>
          </a:solidFill>
        </a:ln>
      </dgm:spPr>
      <dgm:t>
        <a:bodyPr/>
        <a:lstStyle/>
        <a:p>
          <a:r>
            <a:rPr lang="en-US" b="1" dirty="0" err="1" smtClean="0">
              <a:ea typeface="+mn-ea"/>
            </a:rPr>
            <a:t>AddRoundKey</a:t>
          </a:r>
          <a:r>
            <a:rPr lang="en-US" dirty="0" smtClean="0">
              <a:ea typeface="+mn-ea"/>
            </a:rPr>
            <a:t> – a simple bitwise XOR of the current block with a portion of the expanded key</a:t>
          </a:r>
        </a:p>
      </dgm:t>
    </dgm:pt>
    <dgm:pt modelId="{1AAAA0D5-3971-7549-810F-0C36AC65881D}" type="sibTrans" cxnId="{B3D7B8EB-E450-D949-ABC9-B3A867F1370B}">
      <dgm:prSet/>
      <dgm:spPr/>
      <dgm:t>
        <a:bodyPr/>
        <a:lstStyle/>
        <a:p>
          <a:endParaRPr lang="en-US"/>
        </a:p>
      </dgm:t>
    </dgm:pt>
    <dgm:pt modelId="{2BA28E47-7DDD-214A-B667-DF2B8B19ED9C}" type="parTrans" cxnId="{B3D7B8EB-E450-D949-ABC9-B3A867F1370B}">
      <dgm:prSet/>
      <dgm:spPr/>
      <dgm:t>
        <a:bodyPr/>
        <a:lstStyle/>
        <a:p>
          <a:endParaRPr lang="en-US"/>
        </a:p>
      </dgm:t>
    </dgm:pt>
    <dgm:pt modelId="{4033CD6D-2876-604D-BE7A-E05AAB5AE07F}">
      <dgm:prSet/>
      <dgm:spPr>
        <a:solidFill>
          <a:schemeClr val="bg1"/>
        </a:solidFill>
        <a:ln>
          <a:solidFill>
            <a:schemeClr val="accent1">
              <a:lumMod val="75000"/>
            </a:schemeClr>
          </a:solidFill>
        </a:ln>
      </dgm:spPr>
      <dgm:t>
        <a:bodyPr/>
        <a:lstStyle/>
        <a:p>
          <a:r>
            <a:rPr lang="en-US" b="1" dirty="0" err="1" smtClean="0">
              <a:ea typeface="+mn-ea"/>
            </a:rPr>
            <a:t>MixColumns</a:t>
          </a:r>
          <a:r>
            <a:rPr lang="en-US" dirty="0" smtClean="0">
              <a:ea typeface="+mn-ea"/>
            </a:rPr>
            <a:t> – a substitution that makes use of arithmetic over GF(2</a:t>
          </a:r>
          <a:r>
            <a:rPr lang="en-US" baseline="30000" dirty="0" smtClean="0">
              <a:ea typeface="+mn-ea"/>
            </a:rPr>
            <a:t>8</a:t>
          </a:r>
          <a:r>
            <a:rPr lang="en-US" dirty="0" smtClean="0">
              <a:ea typeface="+mn-ea"/>
            </a:rPr>
            <a:t>)</a:t>
          </a:r>
        </a:p>
      </dgm:t>
    </dgm:pt>
    <dgm:pt modelId="{A8283F94-A158-6C4F-BEF4-BC3FB635C876}" type="sibTrans" cxnId="{1B5174DE-0717-B740-AF08-A4E0E68C8681}">
      <dgm:prSet/>
      <dgm:spPr/>
      <dgm:t>
        <a:bodyPr/>
        <a:lstStyle/>
        <a:p>
          <a:endParaRPr lang="en-US"/>
        </a:p>
      </dgm:t>
    </dgm:pt>
    <dgm:pt modelId="{E5241A44-0BDF-DD40-8C56-6029EE670BFE}" type="parTrans" cxnId="{1B5174DE-0717-B740-AF08-A4E0E68C8681}">
      <dgm:prSet/>
      <dgm:spPr/>
      <dgm:t>
        <a:bodyPr/>
        <a:lstStyle/>
        <a:p>
          <a:endParaRPr lang="en-US"/>
        </a:p>
      </dgm:t>
    </dgm:pt>
    <dgm:pt modelId="{3A5A80A1-0823-4E48-BAA9-60D647BD1794}">
      <dgm:prSet/>
      <dgm:spPr>
        <a:solidFill>
          <a:schemeClr val="bg1"/>
        </a:solidFill>
        <a:ln>
          <a:solidFill>
            <a:schemeClr val="accent1">
              <a:lumMod val="75000"/>
            </a:schemeClr>
          </a:solidFill>
        </a:ln>
      </dgm:spPr>
      <dgm:t>
        <a:bodyPr/>
        <a:lstStyle/>
        <a:p>
          <a:r>
            <a:rPr lang="en-US" b="1" dirty="0" err="1" smtClean="0">
              <a:ea typeface="+mn-ea"/>
            </a:rPr>
            <a:t>ShiftRows</a:t>
          </a:r>
          <a:r>
            <a:rPr lang="en-US" dirty="0" smtClean="0">
              <a:ea typeface="+mn-ea"/>
            </a:rPr>
            <a:t> – a simple permutation</a:t>
          </a:r>
        </a:p>
      </dgm:t>
    </dgm:pt>
    <dgm:pt modelId="{332AABC2-9D8E-AB48-9566-0373AF4E29CB}" type="sibTrans" cxnId="{EF72870E-E9EA-2741-BBDD-D95D5B2529F5}">
      <dgm:prSet/>
      <dgm:spPr/>
      <dgm:t>
        <a:bodyPr/>
        <a:lstStyle/>
        <a:p>
          <a:endParaRPr lang="en-US"/>
        </a:p>
      </dgm:t>
    </dgm:pt>
    <dgm:pt modelId="{DE5E0F10-A72B-D341-8EB8-F54DD3D77EAB}" type="parTrans" cxnId="{EF72870E-E9EA-2741-BBDD-D95D5B2529F5}">
      <dgm:prSet/>
      <dgm:spPr/>
      <dgm:t>
        <a:bodyPr/>
        <a:lstStyle/>
        <a:p>
          <a:endParaRPr lang="en-US"/>
        </a:p>
      </dgm:t>
    </dgm:pt>
    <dgm:pt modelId="{FD478CD5-B496-2D43-973B-D634346F1657}">
      <dgm:prSet/>
      <dgm:spPr>
        <a:solidFill>
          <a:schemeClr val="bg1"/>
        </a:solidFill>
        <a:ln>
          <a:solidFill>
            <a:schemeClr val="accent1">
              <a:lumMod val="75000"/>
            </a:schemeClr>
          </a:solidFill>
        </a:ln>
      </dgm:spPr>
      <dgm:t>
        <a:bodyPr/>
        <a:lstStyle/>
        <a:p>
          <a:r>
            <a:rPr lang="en-US" b="1" dirty="0" smtClean="0">
              <a:ea typeface="+mn-ea"/>
            </a:rPr>
            <a:t>Substitute bytes </a:t>
          </a:r>
          <a:r>
            <a:rPr lang="en-US" dirty="0" smtClean="0">
              <a:ea typeface="+mn-ea"/>
            </a:rPr>
            <a:t>– uses an S-box to perform a byte-by-byte substitution of the block</a:t>
          </a:r>
        </a:p>
      </dgm:t>
    </dgm:pt>
    <dgm:pt modelId="{B4C6FE8E-87AC-704C-8CD2-EFD030F4F804}" type="sibTrans" cxnId="{B278EF8A-1090-6F41-940E-9189F66A57BD}">
      <dgm:prSet/>
      <dgm:spPr/>
      <dgm:t>
        <a:bodyPr/>
        <a:lstStyle/>
        <a:p>
          <a:endParaRPr lang="en-US"/>
        </a:p>
      </dgm:t>
    </dgm:pt>
    <dgm:pt modelId="{9D9E8158-993F-084E-B1E6-FB437FCC2DC0}" type="parTrans" cxnId="{B278EF8A-1090-6F41-940E-9189F66A57BD}">
      <dgm:prSet/>
      <dgm:spPr/>
      <dgm:t>
        <a:bodyPr/>
        <a:lstStyle/>
        <a:p>
          <a:endParaRPr lang="en-US"/>
        </a:p>
      </dgm:t>
    </dgm:pt>
    <dgm:pt modelId="{880A8E55-3839-B547-A88F-D9CB845457FE}" type="pres">
      <dgm:prSet presAssocID="{A347AD63-7D06-8248-ABD2-9E5936D31DE7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FE24192-F4B8-3E4C-A177-8E6D7BDDDC86}" type="pres">
      <dgm:prSet presAssocID="{F6553825-9D97-584A-898C-1C11CAF6AD95}" presName="composite" presStyleCnt="0"/>
      <dgm:spPr/>
    </dgm:pt>
    <dgm:pt modelId="{662F98EA-7723-4F41-B030-8D4B9072EB45}" type="pres">
      <dgm:prSet presAssocID="{F6553825-9D97-584A-898C-1C11CAF6AD95}" presName="parTx" presStyleLbl="alignNode1" presStyleIdx="0" presStyleCnt="1" custLinFactNeighborY="-1794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543BE8B-F126-A64F-83F6-C9B6AB912E3B}" type="pres">
      <dgm:prSet presAssocID="{F6553825-9D97-584A-898C-1C11CAF6AD95}" presName="desTx" presStyleLbl="alignAccFollowNode1" presStyleIdx="0" presStyleCnt="1" custScaleY="9677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C7FFB60-C30A-D447-A472-0AA897DC477A}" type="presOf" srcId="{3A5A80A1-0823-4E48-BAA9-60D647BD1794}" destId="{4543BE8B-F126-A64F-83F6-C9B6AB912E3B}" srcOrd="0" destOrd="1" presId="urn:microsoft.com/office/officeart/2005/8/layout/hList1"/>
    <dgm:cxn modelId="{69BF911D-8302-8A47-805B-377573D8A85D}" type="presOf" srcId="{4033CD6D-2876-604D-BE7A-E05AAB5AE07F}" destId="{4543BE8B-F126-A64F-83F6-C9B6AB912E3B}" srcOrd="0" destOrd="2" presId="urn:microsoft.com/office/officeart/2005/8/layout/hList1"/>
    <dgm:cxn modelId="{1B5174DE-0717-B740-AF08-A4E0E68C8681}" srcId="{F6553825-9D97-584A-898C-1C11CAF6AD95}" destId="{4033CD6D-2876-604D-BE7A-E05AAB5AE07F}" srcOrd="2" destOrd="0" parTransId="{E5241A44-0BDF-DD40-8C56-6029EE670BFE}" sibTransId="{A8283F94-A158-6C4F-BEF4-BC3FB635C876}"/>
    <dgm:cxn modelId="{DEB56A26-4DFC-0541-8FDD-8B14B230D2C0}" type="presOf" srcId="{CCEFF276-B24A-AC4C-805F-165E96CC6EE0}" destId="{4543BE8B-F126-A64F-83F6-C9B6AB912E3B}" srcOrd="0" destOrd="3" presId="urn:microsoft.com/office/officeart/2005/8/layout/hList1"/>
    <dgm:cxn modelId="{B3D7B8EB-E450-D949-ABC9-B3A867F1370B}" srcId="{F6553825-9D97-584A-898C-1C11CAF6AD95}" destId="{CCEFF276-B24A-AC4C-805F-165E96CC6EE0}" srcOrd="3" destOrd="0" parTransId="{2BA28E47-7DDD-214A-B667-DF2B8B19ED9C}" sibTransId="{1AAAA0D5-3971-7549-810F-0C36AC65881D}"/>
    <dgm:cxn modelId="{58CDB699-8103-1A4B-942F-069F5410EA36}" srcId="{A347AD63-7D06-8248-ABD2-9E5936D31DE7}" destId="{F6553825-9D97-584A-898C-1C11CAF6AD95}" srcOrd="0" destOrd="0" parTransId="{2AD417EA-3AFF-FA43-A2AB-D743084A39C4}" sibTransId="{032FB97B-4EDA-BB46-95FC-3CB6DD5A0523}"/>
    <dgm:cxn modelId="{EF72870E-E9EA-2741-BBDD-D95D5B2529F5}" srcId="{F6553825-9D97-584A-898C-1C11CAF6AD95}" destId="{3A5A80A1-0823-4E48-BAA9-60D647BD1794}" srcOrd="1" destOrd="0" parTransId="{DE5E0F10-A72B-D341-8EB8-F54DD3D77EAB}" sibTransId="{332AABC2-9D8E-AB48-9566-0373AF4E29CB}"/>
    <dgm:cxn modelId="{3DAF4990-0342-3842-B339-DCEB728A33A2}" type="presOf" srcId="{FD478CD5-B496-2D43-973B-D634346F1657}" destId="{4543BE8B-F126-A64F-83F6-C9B6AB912E3B}" srcOrd="0" destOrd="0" presId="urn:microsoft.com/office/officeart/2005/8/layout/hList1"/>
    <dgm:cxn modelId="{2CE2393F-A7FD-B944-A368-90829A3B048E}" type="presOf" srcId="{F6553825-9D97-584A-898C-1C11CAF6AD95}" destId="{662F98EA-7723-4F41-B030-8D4B9072EB45}" srcOrd="0" destOrd="0" presId="urn:microsoft.com/office/officeart/2005/8/layout/hList1"/>
    <dgm:cxn modelId="{B278EF8A-1090-6F41-940E-9189F66A57BD}" srcId="{F6553825-9D97-584A-898C-1C11CAF6AD95}" destId="{FD478CD5-B496-2D43-973B-D634346F1657}" srcOrd="0" destOrd="0" parTransId="{9D9E8158-993F-084E-B1E6-FB437FCC2DC0}" sibTransId="{B4C6FE8E-87AC-704C-8CD2-EFD030F4F804}"/>
    <dgm:cxn modelId="{859ACAEC-4F0B-8847-BCC3-F2C0DC43DBAB}" type="presOf" srcId="{A347AD63-7D06-8248-ABD2-9E5936D31DE7}" destId="{880A8E55-3839-B547-A88F-D9CB845457FE}" srcOrd="0" destOrd="0" presId="urn:microsoft.com/office/officeart/2005/8/layout/hList1"/>
    <dgm:cxn modelId="{F78BFE40-DD73-694B-8642-03E3AD783416}" type="presParOf" srcId="{880A8E55-3839-B547-A88F-D9CB845457FE}" destId="{7FE24192-F4B8-3E4C-A177-8E6D7BDDDC86}" srcOrd="0" destOrd="0" presId="urn:microsoft.com/office/officeart/2005/8/layout/hList1"/>
    <dgm:cxn modelId="{F6D9239A-C1A8-1642-AE90-936BD193B3F8}" type="presParOf" srcId="{7FE24192-F4B8-3E4C-A177-8E6D7BDDDC86}" destId="{662F98EA-7723-4F41-B030-8D4B9072EB45}" srcOrd="0" destOrd="0" presId="urn:microsoft.com/office/officeart/2005/8/layout/hList1"/>
    <dgm:cxn modelId="{13891A72-3AEC-724B-A60A-62B3E0F385D6}" type="presParOf" srcId="{7FE24192-F4B8-3E4C-A177-8E6D7BDDDC86}" destId="{4543BE8B-F126-A64F-83F6-C9B6AB912E3B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6E70491-3A5A-E341-8AF3-E55A7DE8548A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869D67A-3F7D-AA4E-B63C-FB49E8AD37CB}">
      <dgm:prSet phldrT="[Text]" custT="1"/>
      <dgm:spPr>
        <a:ln>
          <a:solidFill>
            <a:schemeClr val="bg2"/>
          </a:solidFill>
        </a:ln>
      </dgm:spPr>
      <dgm:t>
        <a:bodyPr/>
        <a:lstStyle/>
        <a:p>
          <a:r>
            <a:rPr lang="en-US" sz="2800" dirty="0" smtClean="0">
              <a:ea typeface="+mn-ea"/>
            </a:rPr>
            <a:t>Rationale:</a:t>
          </a:r>
          <a:endParaRPr lang="en-US" sz="2800" dirty="0"/>
        </a:p>
      </dgm:t>
    </dgm:pt>
    <dgm:pt modelId="{C2A33959-A12E-EE4B-9321-4B35FF6472F5}" type="parTrans" cxnId="{37CE3564-0713-F445-BC70-0EF7031988D7}">
      <dgm:prSet/>
      <dgm:spPr/>
      <dgm:t>
        <a:bodyPr/>
        <a:lstStyle/>
        <a:p>
          <a:endParaRPr lang="en-US"/>
        </a:p>
      </dgm:t>
    </dgm:pt>
    <dgm:pt modelId="{7B5B575B-B4FC-3F41-A39D-EC476FE35502}" type="sibTrans" cxnId="{37CE3564-0713-F445-BC70-0EF7031988D7}">
      <dgm:prSet/>
      <dgm:spPr/>
      <dgm:t>
        <a:bodyPr/>
        <a:lstStyle/>
        <a:p>
          <a:endParaRPr lang="en-US"/>
        </a:p>
      </dgm:t>
    </dgm:pt>
    <dgm:pt modelId="{A34C1AB0-108F-0D48-A37B-3E6AEB03F04C}">
      <dgm:prSet/>
      <dgm:spPr/>
      <dgm:t>
        <a:bodyPr/>
        <a:lstStyle/>
        <a:p>
          <a:r>
            <a:rPr lang="en-U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</a:rPr>
            <a:t>Simple as possible and affecting every bit </a:t>
          </a:r>
        </a:p>
      </dgm:t>
    </dgm:pt>
    <dgm:pt modelId="{64027232-2DBE-9A4D-B7A0-5AC3EB424AFF}" type="parTrans" cxnId="{1430671B-2F9F-8F43-A89F-6B9F1F7867EA}">
      <dgm:prSet/>
      <dgm:spPr/>
      <dgm:t>
        <a:bodyPr/>
        <a:lstStyle/>
        <a:p>
          <a:endParaRPr lang="en-US"/>
        </a:p>
      </dgm:t>
    </dgm:pt>
    <dgm:pt modelId="{EDA6D999-4F07-F645-8BAE-F250750D3A18}" type="sibTrans" cxnId="{1430671B-2F9F-8F43-A89F-6B9F1F7867EA}">
      <dgm:prSet/>
      <dgm:spPr/>
      <dgm:t>
        <a:bodyPr/>
        <a:lstStyle/>
        <a:p>
          <a:endParaRPr lang="en-US"/>
        </a:p>
      </dgm:t>
    </dgm:pt>
    <dgm:pt modelId="{082CBD4A-E8BF-624E-82D5-5CF738684921}">
      <dgm:prSet/>
      <dgm:spPr/>
      <dgm:t>
        <a:bodyPr/>
        <a:lstStyle/>
        <a:p>
          <a:r>
            <a:rPr lang="en-U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</a:rPr>
            <a:t>The complexity of the round key expansion plus the complexity of the other stages of AES ensure security</a:t>
          </a:r>
          <a:endParaRPr lang="en-US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ea typeface="+mn-ea"/>
          </a:endParaRPr>
        </a:p>
      </dgm:t>
    </dgm:pt>
    <dgm:pt modelId="{CE69DE65-E2E8-6F4B-988D-774964907128}" type="parTrans" cxnId="{E89A5584-1344-A24D-A077-8D1D2959CAF5}">
      <dgm:prSet/>
      <dgm:spPr/>
      <dgm:t>
        <a:bodyPr/>
        <a:lstStyle/>
        <a:p>
          <a:endParaRPr lang="en-US"/>
        </a:p>
      </dgm:t>
    </dgm:pt>
    <dgm:pt modelId="{273E629E-BBAB-9F40-8CD2-BDC1BE45B4B2}" type="sibTrans" cxnId="{E89A5584-1344-A24D-A077-8D1D2959CAF5}">
      <dgm:prSet/>
      <dgm:spPr/>
      <dgm:t>
        <a:bodyPr/>
        <a:lstStyle/>
        <a:p>
          <a:endParaRPr lang="en-US"/>
        </a:p>
      </dgm:t>
    </dgm:pt>
    <dgm:pt modelId="{1E9ED761-7147-DC41-95EA-502DA8E39AD9}" type="pres">
      <dgm:prSet presAssocID="{06E70491-3A5A-E341-8AF3-E55A7DE8548A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606B63D-6819-F149-BE24-03926EE96672}" type="pres">
      <dgm:prSet presAssocID="{3869D67A-3F7D-AA4E-B63C-FB49E8AD37CB}" presName="compNode" presStyleCnt="0"/>
      <dgm:spPr/>
    </dgm:pt>
    <dgm:pt modelId="{AE031E95-656C-0046-BF22-0866F7A08318}" type="pres">
      <dgm:prSet presAssocID="{3869D67A-3F7D-AA4E-B63C-FB49E8AD37CB}" presName="aNode" presStyleLbl="bgShp" presStyleIdx="0" presStyleCnt="1"/>
      <dgm:spPr/>
      <dgm:t>
        <a:bodyPr/>
        <a:lstStyle/>
        <a:p>
          <a:endParaRPr lang="en-US"/>
        </a:p>
      </dgm:t>
    </dgm:pt>
    <dgm:pt modelId="{94800995-0937-414A-A9DD-3CC8FF5CBEEF}" type="pres">
      <dgm:prSet presAssocID="{3869D67A-3F7D-AA4E-B63C-FB49E8AD37CB}" presName="textNode" presStyleLbl="bgShp" presStyleIdx="0" presStyleCnt="1"/>
      <dgm:spPr/>
      <dgm:t>
        <a:bodyPr/>
        <a:lstStyle/>
        <a:p>
          <a:endParaRPr lang="en-US"/>
        </a:p>
      </dgm:t>
    </dgm:pt>
    <dgm:pt modelId="{0A9CBDE6-83C0-634C-B979-1FEADC9B08CF}" type="pres">
      <dgm:prSet presAssocID="{3869D67A-3F7D-AA4E-B63C-FB49E8AD37CB}" presName="compChildNode" presStyleCnt="0"/>
      <dgm:spPr/>
    </dgm:pt>
    <dgm:pt modelId="{18E87D01-36B5-C74E-AFB4-48AA4A8839CA}" type="pres">
      <dgm:prSet presAssocID="{3869D67A-3F7D-AA4E-B63C-FB49E8AD37CB}" presName="theInnerList" presStyleCnt="0"/>
      <dgm:spPr/>
    </dgm:pt>
    <dgm:pt modelId="{B4BF46BC-3A33-6149-9393-EC1CD0316560}" type="pres">
      <dgm:prSet presAssocID="{A34C1AB0-108F-0D48-A37B-3E6AEB03F04C}" presName="childNode" presStyleLbl="node1" presStyleIdx="0" presStyleCnt="2" custLinFactY="-1127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6F3D8A2-BBB0-9C44-A25E-98A4D3F42D2E}" type="pres">
      <dgm:prSet presAssocID="{A34C1AB0-108F-0D48-A37B-3E6AEB03F04C}" presName="aSpace2" presStyleCnt="0"/>
      <dgm:spPr/>
    </dgm:pt>
    <dgm:pt modelId="{681F0B88-DB2E-FB4E-836C-9656ECDCAECA}" type="pres">
      <dgm:prSet presAssocID="{082CBD4A-E8BF-624E-82D5-5CF738684921}" presName="child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86D52AB-A948-2541-9986-039B4184209C}" type="presOf" srcId="{A34C1AB0-108F-0D48-A37B-3E6AEB03F04C}" destId="{B4BF46BC-3A33-6149-9393-EC1CD0316560}" srcOrd="0" destOrd="0" presId="urn:microsoft.com/office/officeart/2005/8/layout/lProcess2"/>
    <dgm:cxn modelId="{1430671B-2F9F-8F43-A89F-6B9F1F7867EA}" srcId="{3869D67A-3F7D-AA4E-B63C-FB49E8AD37CB}" destId="{A34C1AB0-108F-0D48-A37B-3E6AEB03F04C}" srcOrd="0" destOrd="0" parTransId="{64027232-2DBE-9A4D-B7A0-5AC3EB424AFF}" sibTransId="{EDA6D999-4F07-F645-8BAE-F250750D3A18}"/>
    <dgm:cxn modelId="{26A5D7D1-11C7-2F41-8BD1-89CE6B654149}" type="presOf" srcId="{082CBD4A-E8BF-624E-82D5-5CF738684921}" destId="{681F0B88-DB2E-FB4E-836C-9656ECDCAECA}" srcOrd="0" destOrd="0" presId="urn:microsoft.com/office/officeart/2005/8/layout/lProcess2"/>
    <dgm:cxn modelId="{E89A5584-1344-A24D-A077-8D1D2959CAF5}" srcId="{3869D67A-3F7D-AA4E-B63C-FB49E8AD37CB}" destId="{082CBD4A-E8BF-624E-82D5-5CF738684921}" srcOrd="1" destOrd="0" parTransId="{CE69DE65-E2E8-6F4B-988D-774964907128}" sibTransId="{273E629E-BBAB-9F40-8CD2-BDC1BE45B4B2}"/>
    <dgm:cxn modelId="{37CE3564-0713-F445-BC70-0EF7031988D7}" srcId="{06E70491-3A5A-E341-8AF3-E55A7DE8548A}" destId="{3869D67A-3F7D-AA4E-B63C-FB49E8AD37CB}" srcOrd="0" destOrd="0" parTransId="{C2A33959-A12E-EE4B-9321-4B35FF6472F5}" sibTransId="{7B5B575B-B4FC-3F41-A39D-EC476FE35502}"/>
    <dgm:cxn modelId="{CB9B360F-3141-A64C-9245-FC2C63F2F238}" type="presOf" srcId="{3869D67A-3F7D-AA4E-B63C-FB49E8AD37CB}" destId="{94800995-0937-414A-A9DD-3CC8FF5CBEEF}" srcOrd="1" destOrd="0" presId="urn:microsoft.com/office/officeart/2005/8/layout/lProcess2"/>
    <dgm:cxn modelId="{17891E77-145E-484C-AF8B-824C055C7F66}" type="presOf" srcId="{06E70491-3A5A-E341-8AF3-E55A7DE8548A}" destId="{1E9ED761-7147-DC41-95EA-502DA8E39AD9}" srcOrd="0" destOrd="0" presId="urn:microsoft.com/office/officeart/2005/8/layout/lProcess2"/>
    <dgm:cxn modelId="{2E9C06FD-5248-3B45-BE75-8593C342C957}" type="presOf" srcId="{3869D67A-3F7D-AA4E-B63C-FB49E8AD37CB}" destId="{AE031E95-656C-0046-BF22-0866F7A08318}" srcOrd="0" destOrd="0" presId="urn:microsoft.com/office/officeart/2005/8/layout/lProcess2"/>
    <dgm:cxn modelId="{07166003-2E9D-694C-AECF-5013D2C5A477}" type="presParOf" srcId="{1E9ED761-7147-DC41-95EA-502DA8E39AD9}" destId="{3606B63D-6819-F149-BE24-03926EE96672}" srcOrd="0" destOrd="0" presId="urn:microsoft.com/office/officeart/2005/8/layout/lProcess2"/>
    <dgm:cxn modelId="{442E1A43-834E-FE45-879F-4104D9FA6A13}" type="presParOf" srcId="{3606B63D-6819-F149-BE24-03926EE96672}" destId="{AE031E95-656C-0046-BF22-0866F7A08318}" srcOrd="0" destOrd="0" presId="urn:microsoft.com/office/officeart/2005/8/layout/lProcess2"/>
    <dgm:cxn modelId="{54BD3A72-1BD0-324B-B007-FDC2EEC45C22}" type="presParOf" srcId="{3606B63D-6819-F149-BE24-03926EE96672}" destId="{94800995-0937-414A-A9DD-3CC8FF5CBEEF}" srcOrd="1" destOrd="0" presId="urn:microsoft.com/office/officeart/2005/8/layout/lProcess2"/>
    <dgm:cxn modelId="{A71174B9-213F-E942-B3A8-5E9EEA0675BA}" type="presParOf" srcId="{3606B63D-6819-F149-BE24-03926EE96672}" destId="{0A9CBDE6-83C0-634C-B979-1FEADC9B08CF}" srcOrd="2" destOrd="0" presId="urn:microsoft.com/office/officeart/2005/8/layout/lProcess2"/>
    <dgm:cxn modelId="{974002CE-3E13-8F45-990D-4984FF83C5C6}" type="presParOf" srcId="{0A9CBDE6-83C0-634C-B979-1FEADC9B08CF}" destId="{18E87D01-36B5-C74E-AFB4-48AA4A8839CA}" srcOrd="0" destOrd="0" presId="urn:microsoft.com/office/officeart/2005/8/layout/lProcess2"/>
    <dgm:cxn modelId="{76EE04DB-4214-774C-A752-8AFEEDD20626}" type="presParOf" srcId="{18E87D01-36B5-C74E-AFB4-48AA4A8839CA}" destId="{B4BF46BC-3A33-6149-9393-EC1CD0316560}" srcOrd="0" destOrd="0" presId="urn:microsoft.com/office/officeart/2005/8/layout/lProcess2"/>
    <dgm:cxn modelId="{07E9DB8D-A85A-8743-B9F7-42DBB9F6679D}" type="presParOf" srcId="{18E87D01-36B5-C74E-AFB4-48AA4A8839CA}" destId="{36F3D8A2-BBB0-9C44-A25E-98A4D3F42D2E}" srcOrd="1" destOrd="0" presId="urn:microsoft.com/office/officeart/2005/8/layout/lProcess2"/>
    <dgm:cxn modelId="{78E76145-1D19-264E-B6A7-73272573468C}" type="presParOf" srcId="{18E87D01-36B5-C74E-AFB4-48AA4A8839CA}" destId="{681F0B88-DB2E-FB4E-836C-9656ECDCAECA}" srcOrd="2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3ACCAD9-680A-D743-971E-975DA0224500}" type="doc">
      <dgm:prSet loTypeId="urn:microsoft.com/office/officeart/2005/8/layout/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F2D3E8B-1B70-344E-A794-392708999AB0}">
      <dgm:prSet custT="1"/>
      <dgm:spPr/>
      <dgm:t>
        <a:bodyPr/>
        <a:lstStyle/>
        <a:p>
          <a:pPr rtl="0"/>
          <a:r>
            <a:rPr lang="en-US" sz="20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The specific criteria that were used </a:t>
          </a:r>
          <a:r>
            <a:rPr lang="en-US" sz="200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are</a:t>
          </a:r>
          <a:r>
            <a:rPr lang="en-US" sz="1800" smtClean="0"/>
            <a:t>:</a:t>
          </a:r>
          <a:endParaRPr lang="en-US" sz="1800" dirty="0"/>
        </a:p>
      </dgm:t>
    </dgm:pt>
    <dgm:pt modelId="{DCA46CED-2F94-B94B-A2C2-0C4CCC493AEB}" type="parTrans" cxnId="{1DCB708E-82D2-0649-84C5-D4BF55A19B1B}">
      <dgm:prSet/>
      <dgm:spPr/>
      <dgm:t>
        <a:bodyPr/>
        <a:lstStyle/>
        <a:p>
          <a:endParaRPr lang="en-US"/>
        </a:p>
      </dgm:t>
    </dgm:pt>
    <dgm:pt modelId="{7E3DC81C-27BE-EC4A-ACF0-E95A9E8F3E82}" type="sibTrans" cxnId="{1DCB708E-82D2-0649-84C5-D4BF55A19B1B}">
      <dgm:prSet/>
      <dgm:spPr/>
      <dgm:t>
        <a:bodyPr/>
        <a:lstStyle/>
        <a:p>
          <a:endParaRPr lang="en-US"/>
        </a:p>
      </dgm:t>
    </dgm:pt>
    <dgm:pt modelId="{1382CF7B-C7F1-3E47-B8E6-38E73A1E0D68}">
      <dgm:prSet custT="1"/>
      <dgm:spPr/>
      <dgm:t>
        <a:bodyPr/>
        <a:lstStyle/>
        <a:p>
          <a:pPr rtl="0"/>
          <a:r>
            <a:rPr lang="en-US" sz="1800" dirty="0" smtClean="0"/>
            <a:t>Knowledge of a part of the round key does not enable calculation of many other round-key bits</a:t>
          </a:r>
          <a:endParaRPr lang="en-US" sz="1800" dirty="0"/>
        </a:p>
      </dgm:t>
    </dgm:pt>
    <dgm:pt modelId="{32639EB1-8FAB-7F44-8D51-D0EAFE63F5ED}" type="parTrans" cxnId="{318FFD8D-63B7-5D4F-B38F-7A5580A54F77}">
      <dgm:prSet/>
      <dgm:spPr/>
      <dgm:t>
        <a:bodyPr/>
        <a:lstStyle/>
        <a:p>
          <a:endParaRPr lang="en-US"/>
        </a:p>
      </dgm:t>
    </dgm:pt>
    <dgm:pt modelId="{1CE5FDF6-4CA0-E649-9D45-5484D7563AE2}" type="sibTrans" cxnId="{318FFD8D-63B7-5D4F-B38F-7A5580A54F77}">
      <dgm:prSet/>
      <dgm:spPr/>
      <dgm:t>
        <a:bodyPr/>
        <a:lstStyle/>
        <a:p>
          <a:endParaRPr lang="en-US"/>
        </a:p>
      </dgm:t>
    </dgm:pt>
    <dgm:pt modelId="{1FFB88C8-D23A-284C-B6EB-3EBEF80E1869}">
      <dgm:prSet custT="1"/>
      <dgm:spPr/>
      <dgm:t>
        <a:bodyPr/>
        <a:lstStyle/>
        <a:p>
          <a:pPr rtl="0"/>
          <a:r>
            <a:rPr lang="en-US" sz="1800" dirty="0" smtClean="0"/>
            <a:t>An invertible transformation</a:t>
          </a:r>
          <a:endParaRPr lang="en-US" sz="1800" dirty="0"/>
        </a:p>
      </dgm:t>
    </dgm:pt>
    <dgm:pt modelId="{D607BA16-35F5-2840-86BD-DEFC0DB66376}" type="parTrans" cxnId="{AC6A97A0-5FB6-D34F-B39D-B9D55E15250B}">
      <dgm:prSet/>
      <dgm:spPr/>
      <dgm:t>
        <a:bodyPr/>
        <a:lstStyle/>
        <a:p>
          <a:endParaRPr lang="en-US"/>
        </a:p>
      </dgm:t>
    </dgm:pt>
    <dgm:pt modelId="{1C9CADD0-2208-7D41-B311-47D1058A3334}" type="sibTrans" cxnId="{AC6A97A0-5FB6-D34F-B39D-B9D55E15250B}">
      <dgm:prSet/>
      <dgm:spPr/>
      <dgm:t>
        <a:bodyPr/>
        <a:lstStyle/>
        <a:p>
          <a:endParaRPr lang="en-US"/>
        </a:p>
      </dgm:t>
    </dgm:pt>
    <dgm:pt modelId="{700BFEFE-33AE-304F-BA09-BF4B94815E12}">
      <dgm:prSet custT="1"/>
      <dgm:spPr/>
      <dgm:t>
        <a:bodyPr/>
        <a:lstStyle/>
        <a:p>
          <a:pPr rtl="0"/>
          <a:r>
            <a:rPr lang="en-US" sz="1800" dirty="0" smtClean="0"/>
            <a:t>Uses round constants to eliminate symmetries</a:t>
          </a:r>
          <a:endParaRPr lang="en-US" sz="1800" dirty="0"/>
        </a:p>
      </dgm:t>
    </dgm:pt>
    <dgm:pt modelId="{407A0D4A-DBED-6443-9178-E67F3E877D1C}" type="parTrans" cxnId="{263A83DD-E6D1-8C43-B0F8-DC116B949D18}">
      <dgm:prSet/>
      <dgm:spPr/>
      <dgm:t>
        <a:bodyPr/>
        <a:lstStyle/>
        <a:p>
          <a:endParaRPr lang="en-US"/>
        </a:p>
      </dgm:t>
    </dgm:pt>
    <dgm:pt modelId="{88594F36-7FD7-0E4A-9A59-212C7171504A}" type="sibTrans" cxnId="{263A83DD-E6D1-8C43-B0F8-DC116B949D18}">
      <dgm:prSet/>
      <dgm:spPr/>
      <dgm:t>
        <a:bodyPr/>
        <a:lstStyle/>
        <a:p>
          <a:endParaRPr lang="en-US"/>
        </a:p>
      </dgm:t>
    </dgm:pt>
    <dgm:pt modelId="{4AF0CCD5-2CF2-D744-8446-4426FFC10C6E}">
      <dgm:prSet custT="1"/>
      <dgm:spPr/>
      <dgm:t>
        <a:bodyPr/>
        <a:lstStyle/>
        <a:p>
          <a:pPr rtl="0"/>
          <a:r>
            <a:rPr lang="en-US" sz="1800" dirty="0" smtClean="0"/>
            <a:t>Diffusion of round key differences into the round keys</a:t>
          </a:r>
          <a:endParaRPr lang="en-US" sz="1800" dirty="0"/>
        </a:p>
      </dgm:t>
    </dgm:pt>
    <dgm:pt modelId="{8DAB9A00-1D09-A54F-8993-4572FB68EA76}" type="parTrans" cxnId="{27D765EB-7939-624E-825C-272619E25FC3}">
      <dgm:prSet/>
      <dgm:spPr/>
      <dgm:t>
        <a:bodyPr/>
        <a:lstStyle/>
        <a:p>
          <a:endParaRPr lang="en-US"/>
        </a:p>
      </dgm:t>
    </dgm:pt>
    <dgm:pt modelId="{82CD27FE-83EE-B04E-B181-1B66876054B7}" type="sibTrans" cxnId="{27D765EB-7939-624E-825C-272619E25FC3}">
      <dgm:prSet/>
      <dgm:spPr/>
      <dgm:t>
        <a:bodyPr/>
        <a:lstStyle/>
        <a:p>
          <a:endParaRPr lang="en-US"/>
        </a:p>
      </dgm:t>
    </dgm:pt>
    <dgm:pt modelId="{2EDC8CE7-B207-F84C-A98F-CCF647DBB921}">
      <dgm:prSet custT="1"/>
      <dgm:spPr/>
      <dgm:t>
        <a:bodyPr/>
        <a:lstStyle/>
        <a:p>
          <a:pPr rtl="0"/>
          <a:r>
            <a:rPr lang="en-US" sz="1800" dirty="0" smtClean="0"/>
            <a:t>Simplicity of description</a:t>
          </a:r>
          <a:endParaRPr lang="en-US" sz="1800" dirty="0"/>
        </a:p>
      </dgm:t>
    </dgm:pt>
    <dgm:pt modelId="{F4DFC3F1-EC5B-344E-A21E-42BA4521D281}" type="parTrans" cxnId="{7C50E06D-5BB5-F64C-92B1-48EA9E9367F3}">
      <dgm:prSet/>
      <dgm:spPr/>
      <dgm:t>
        <a:bodyPr/>
        <a:lstStyle/>
        <a:p>
          <a:endParaRPr lang="en-US"/>
        </a:p>
      </dgm:t>
    </dgm:pt>
    <dgm:pt modelId="{D49B164B-4506-9347-A1F1-8D19B6565466}" type="sibTrans" cxnId="{7C50E06D-5BB5-F64C-92B1-48EA9E9367F3}">
      <dgm:prSet/>
      <dgm:spPr/>
      <dgm:t>
        <a:bodyPr/>
        <a:lstStyle/>
        <a:p>
          <a:endParaRPr lang="en-US"/>
        </a:p>
      </dgm:t>
    </dgm:pt>
    <dgm:pt modelId="{DE38E8B3-13D2-6E46-877C-EFD3AFC6EB89}" type="pres">
      <dgm:prSet presAssocID="{83ACCAD9-680A-D743-971E-975DA0224500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6ACF56D-2B57-6242-BC98-AB71118E2C73}" type="pres">
      <dgm:prSet presAssocID="{8F2D3E8B-1B70-344E-A794-392708999AB0}" presName="parentLin" presStyleCnt="0"/>
      <dgm:spPr/>
    </dgm:pt>
    <dgm:pt modelId="{50C18710-530A-714A-ABE0-1A9F41FF5A5F}" type="pres">
      <dgm:prSet presAssocID="{8F2D3E8B-1B70-344E-A794-392708999AB0}" presName="parentLeftMargin" presStyleLbl="node1" presStyleIdx="0" presStyleCnt="1"/>
      <dgm:spPr/>
      <dgm:t>
        <a:bodyPr/>
        <a:lstStyle/>
        <a:p>
          <a:endParaRPr lang="en-US"/>
        </a:p>
      </dgm:t>
    </dgm:pt>
    <dgm:pt modelId="{145B3E17-2DA7-6B45-BEAA-2B9A7D3B217D}" type="pres">
      <dgm:prSet presAssocID="{8F2D3E8B-1B70-344E-A794-392708999AB0}" presName="parentText" presStyleLbl="node1" presStyleIdx="0" presStyleCnt="1" custScaleX="143041" custScaleY="57186" custLinFactNeighborX="-56129" custLinFactNeighborY="1323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F63CEC-6BAC-4E46-9B93-2E21867DEA51}" type="pres">
      <dgm:prSet presAssocID="{8F2D3E8B-1B70-344E-A794-392708999AB0}" presName="negativeSpace" presStyleCnt="0"/>
      <dgm:spPr/>
    </dgm:pt>
    <dgm:pt modelId="{4389547B-5732-A94A-AD6A-3AA2B292FE31}" type="pres">
      <dgm:prSet presAssocID="{8F2D3E8B-1B70-344E-A794-392708999AB0}" presName="childText" presStyleLbl="conFgAcc1" presStyleIdx="0" presStyleCnt="1" custScaleY="101995" custLinFactNeighborY="674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FCDC26A-930B-C847-9ADA-B80623F502D3}" type="presOf" srcId="{8F2D3E8B-1B70-344E-A794-392708999AB0}" destId="{50C18710-530A-714A-ABE0-1A9F41FF5A5F}" srcOrd="0" destOrd="0" presId="urn:microsoft.com/office/officeart/2005/8/layout/list1"/>
    <dgm:cxn modelId="{3209116B-8999-084C-9641-08A120F02320}" type="presOf" srcId="{83ACCAD9-680A-D743-971E-975DA0224500}" destId="{DE38E8B3-13D2-6E46-877C-EFD3AFC6EB89}" srcOrd="0" destOrd="0" presId="urn:microsoft.com/office/officeart/2005/8/layout/list1"/>
    <dgm:cxn modelId="{B51AE4B4-DCEE-C64C-BB56-540A8443CCBB}" type="presOf" srcId="{700BFEFE-33AE-304F-BA09-BF4B94815E12}" destId="{4389547B-5732-A94A-AD6A-3AA2B292FE31}" srcOrd="0" destOrd="2" presId="urn:microsoft.com/office/officeart/2005/8/layout/list1"/>
    <dgm:cxn modelId="{263A83DD-E6D1-8C43-B0F8-DC116B949D18}" srcId="{8F2D3E8B-1B70-344E-A794-392708999AB0}" destId="{700BFEFE-33AE-304F-BA09-BF4B94815E12}" srcOrd="2" destOrd="0" parTransId="{407A0D4A-DBED-6443-9178-E67F3E877D1C}" sibTransId="{88594F36-7FD7-0E4A-9A59-212C7171504A}"/>
    <dgm:cxn modelId="{BB6CD14F-CF8F-4640-8E24-47033A949DFF}" type="presOf" srcId="{4AF0CCD5-2CF2-D744-8446-4426FFC10C6E}" destId="{4389547B-5732-A94A-AD6A-3AA2B292FE31}" srcOrd="0" destOrd="3" presId="urn:microsoft.com/office/officeart/2005/8/layout/list1"/>
    <dgm:cxn modelId="{7C50E06D-5BB5-F64C-92B1-48EA9E9367F3}" srcId="{8F2D3E8B-1B70-344E-A794-392708999AB0}" destId="{2EDC8CE7-B207-F84C-A98F-CCF647DBB921}" srcOrd="4" destOrd="0" parTransId="{F4DFC3F1-EC5B-344E-A21E-42BA4521D281}" sibTransId="{D49B164B-4506-9347-A1F1-8D19B6565466}"/>
    <dgm:cxn modelId="{27D765EB-7939-624E-825C-272619E25FC3}" srcId="{8F2D3E8B-1B70-344E-A794-392708999AB0}" destId="{4AF0CCD5-2CF2-D744-8446-4426FFC10C6E}" srcOrd="3" destOrd="0" parTransId="{8DAB9A00-1D09-A54F-8993-4572FB68EA76}" sibTransId="{82CD27FE-83EE-B04E-B181-1B66876054B7}"/>
    <dgm:cxn modelId="{AC6A97A0-5FB6-D34F-B39D-B9D55E15250B}" srcId="{8F2D3E8B-1B70-344E-A794-392708999AB0}" destId="{1FFB88C8-D23A-284C-B6EB-3EBEF80E1869}" srcOrd="1" destOrd="0" parTransId="{D607BA16-35F5-2840-86BD-DEFC0DB66376}" sibTransId="{1C9CADD0-2208-7D41-B311-47D1058A3334}"/>
    <dgm:cxn modelId="{1DCB708E-82D2-0649-84C5-D4BF55A19B1B}" srcId="{83ACCAD9-680A-D743-971E-975DA0224500}" destId="{8F2D3E8B-1B70-344E-A794-392708999AB0}" srcOrd="0" destOrd="0" parTransId="{DCA46CED-2F94-B94B-A2C2-0C4CCC493AEB}" sibTransId="{7E3DC81C-27BE-EC4A-ACF0-E95A9E8F3E82}"/>
    <dgm:cxn modelId="{9782EFCA-F89B-5440-89C8-4015B8327249}" type="presOf" srcId="{1382CF7B-C7F1-3E47-B8E6-38E73A1E0D68}" destId="{4389547B-5732-A94A-AD6A-3AA2B292FE31}" srcOrd="0" destOrd="0" presId="urn:microsoft.com/office/officeart/2005/8/layout/list1"/>
    <dgm:cxn modelId="{1A2FBED6-CCB0-F04A-B047-124DEDF58974}" type="presOf" srcId="{8F2D3E8B-1B70-344E-A794-392708999AB0}" destId="{145B3E17-2DA7-6B45-BEAA-2B9A7D3B217D}" srcOrd="1" destOrd="0" presId="urn:microsoft.com/office/officeart/2005/8/layout/list1"/>
    <dgm:cxn modelId="{318FFD8D-63B7-5D4F-B38F-7A5580A54F77}" srcId="{8F2D3E8B-1B70-344E-A794-392708999AB0}" destId="{1382CF7B-C7F1-3E47-B8E6-38E73A1E0D68}" srcOrd="0" destOrd="0" parTransId="{32639EB1-8FAB-7F44-8D51-D0EAFE63F5ED}" sibTransId="{1CE5FDF6-4CA0-E649-9D45-5484D7563AE2}"/>
    <dgm:cxn modelId="{FB726D27-ECFD-374B-83A6-CBF393D361F6}" type="presOf" srcId="{1FFB88C8-D23A-284C-B6EB-3EBEF80E1869}" destId="{4389547B-5732-A94A-AD6A-3AA2B292FE31}" srcOrd="0" destOrd="1" presId="urn:microsoft.com/office/officeart/2005/8/layout/list1"/>
    <dgm:cxn modelId="{3E32187A-BD6C-4C40-AB67-242A68478937}" type="presOf" srcId="{2EDC8CE7-B207-F84C-A98F-CCF647DBB921}" destId="{4389547B-5732-A94A-AD6A-3AA2B292FE31}" srcOrd="0" destOrd="4" presId="urn:microsoft.com/office/officeart/2005/8/layout/list1"/>
    <dgm:cxn modelId="{34663F18-72E4-B84B-9C3A-5284BB5D613E}" type="presParOf" srcId="{DE38E8B3-13D2-6E46-877C-EFD3AFC6EB89}" destId="{46ACF56D-2B57-6242-BC98-AB71118E2C73}" srcOrd="0" destOrd="0" presId="urn:microsoft.com/office/officeart/2005/8/layout/list1"/>
    <dgm:cxn modelId="{C6412DFF-D6D5-9841-A237-7677FD2DF062}" type="presParOf" srcId="{46ACF56D-2B57-6242-BC98-AB71118E2C73}" destId="{50C18710-530A-714A-ABE0-1A9F41FF5A5F}" srcOrd="0" destOrd="0" presId="urn:microsoft.com/office/officeart/2005/8/layout/list1"/>
    <dgm:cxn modelId="{993309C0-F2F8-2E4F-86B1-3CC8BDB80C71}" type="presParOf" srcId="{46ACF56D-2B57-6242-BC98-AB71118E2C73}" destId="{145B3E17-2DA7-6B45-BEAA-2B9A7D3B217D}" srcOrd="1" destOrd="0" presId="urn:microsoft.com/office/officeart/2005/8/layout/list1"/>
    <dgm:cxn modelId="{83D70200-FA5B-4C48-9130-1AEFA4F16DAC}" type="presParOf" srcId="{DE38E8B3-13D2-6E46-877C-EFD3AFC6EB89}" destId="{A8F63CEC-6BAC-4E46-9B93-2E21867DEA51}" srcOrd="1" destOrd="0" presId="urn:microsoft.com/office/officeart/2005/8/layout/list1"/>
    <dgm:cxn modelId="{4B71C2C1-61A8-7C4C-8519-C31BCF42491D}" type="presParOf" srcId="{DE38E8B3-13D2-6E46-877C-EFD3AFC6EB89}" destId="{4389547B-5732-A94A-AD6A-3AA2B292FE31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B1E94F2-6013-D24B-89E9-F8280B678064}" type="doc">
      <dgm:prSet loTypeId="urn:microsoft.com/office/officeart/2005/8/layout/vProcess5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186A373-D9B0-2F4D-B153-63E2DCE15F71}">
      <dgm:prSet phldrT="[Text]"/>
      <dgm:spPr>
        <a:ln>
          <a:solidFill>
            <a:schemeClr val="tx1"/>
          </a:solidFill>
        </a:ln>
      </dgm:spPr>
      <dgm:t>
        <a:bodyPr/>
        <a:lstStyle/>
        <a:p>
          <a:r>
            <a:rPr lang="en-US" b="1" i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rPr>
            <a:t>Two separate changes are needed to bring the decryption structure in line with the encryption structure</a:t>
          </a:r>
          <a:endParaRPr lang="en-US" b="1" i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6DB9A05D-88CA-D843-8F40-506FDAF1FBEF}" type="parTrans" cxnId="{9BDF072E-BAF0-A44B-9F7B-25E6546E3968}">
      <dgm:prSet/>
      <dgm:spPr/>
      <dgm:t>
        <a:bodyPr/>
        <a:lstStyle/>
        <a:p>
          <a:endParaRPr lang="en-US"/>
        </a:p>
      </dgm:t>
    </dgm:pt>
    <dgm:pt modelId="{171C6503-AA86-7E40-A12A-37BBD3E479B9}" type="sibTrans" cxnId="{9BDF072E-BAF0-A44B-9F7B-25E6546E3968}">
      <dgm:prSet/>
      <dgm:spPr>
        <a:solidFill>
          <a:schemeClr val="bg1"/>
        </a:solidFill>
        <a:ln>
          <a:solidFill>
            <a:schemeClr val="bg2">
              <a:lumMod val="50000"/>
            </a:schemeClr>
          </a:solidFill>
        </a:ln>
      </dgm:spPr>
      <dgm:t>
        <a:bodyPr/>
        <a:lstStyle/>
        <a:p>
          <a:endParaRPr lang="en-US"/>
        </a:p>
      </dgm:t>
    </dgm:pt>
    <dgm:pt modelId="{9D99A53E-2B17-1241-A0DF-858B43704ED7}">
      <dgm:prSet/>
      <dgm:spPr>
        <a:ln>
          <a:solidFill>
            <a:schemeClr val="tx1"/>
          </a:solidFill>
        </a:ln>
      </dgm:spPr>
      <dgm:t>
        <a:bodyPr/>
        <a:lstStyle/>
        <a:p>
          <a:r>
            <a:rPr lang="en-US" b="1" i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</a:rPr>
            <a:t>The first two stages of the decryption round need to be interchanged</a:t>
          </a:r>
        </a:p>
      </dgm:t>
    </dgm:pt>
    <dgm:pt modelId="{D1B86625-6B07-5B4D-897A-6A6453B23BCE}" type="parTrans" cxnId="{911968D6-0437-5D4C-B3A0-22CA0DD8DAD7}">
      <dgm:prSet/>
      <dgm:spPr/>
      <dgm:t>
        <a:bodyPr/>
        <a:lstStyle/>
        <a:p>
          <a:endParaRPr lang="en-US"/>
        </a:p>
      </dgm:t>
    </dgm:pt>
    <dgm:pt modelId="{8F85CFA4-D479-A740-90CA-767195B24BB4}" type="sibTrans" cxnId="{911968D6-0437-5D4C-B3A0-22CA0DD8DAD7}">
      <dgm:prSet/>
      <dgm:spPr>
        <a:solidFill>
          <a:schemeClr val="bg1"/>
        </a:solidFill>
        <a:ln>
          <a:solidFill>
            <a:schemeClr val="bg2">
              <a:lumMod val="50000"/>
            </a:schemeClr>
          </a:solidFill>
        </a:ln>
      </dgm:spPr>
      <dgm:t>
        <a:bodyPr/>
        <a:lstStyle/>
        <a:p>
          <a:endParaRPr lang="en-US"/>
        </a:p>
      </dgm:t>
    </dgm:pt>
    <dgm:pt modelId="{16A51E3A-1861-9547-9613-D35F4321D5E6}">
      <dgm:prSet/>
      <dgm:spPr>
        <a:ln>
          <a:solidFill>
            <a:schemeClr val="tx1"/>
          </a:solidFill>
        </a:ln>
      </dgm:spPr>
      <dgm:t>
        <a:bodyPr/>
        <a:lstStyle/>
        <a:p>
          <a:r>
            <a:rPr lang="en-US" b="1" i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</a:rPr>
            <a:t>The second two stages of the decryption round need to be interchanged</a:t>
          </a:r>
          <a:endParaRPr lang="en-AU" b="1" i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ea typeface="+mn-ea"/>
          </a:endParaRPr>
        </a:p>
      </dgm:t>
    </dgm:pt>
    <dgm:pt modelId="{26B9E689-05D4-6847-B9ED-DC4E3BCBD84B}" type="parTrans" cxnId="{C9D0E2D9-B661-5241-A933-049C7CCBDA2B}">
      <dgm:prSet/>
      <dgm:spPr/>
      <dgm:t>
        <a:bodyPr/>
        <a:lstStyle/>
        <a:p>
          <a:endParaRPr lang="en-US"/>
        </a:p>
      </dgm:t>
    </dgm:pt>
    <dgm:pt modelId="{C4E05F5D-2DD1-AC41-B105-D168BF526F8A}" type="sibTrans" cxnId="{C9D0E2D9-B661-5241-A933-049C7CCBDA2B}">
      <dgm:prSet/>
      <dgm:spPr/>
      <dgm:t>
        <a:bodyPr/>
        <a:lstStyle/>
        <a:p>
          <a:endParaRPr lang="en-US"/>
        </a:p>
      </dgm:t>
    </dgm:pt>
    <dgm:pt modelId="{46421A4E-2E45-D441-B03A-E01D590E18C1}" type="pres">
      <dgm:prSet presAssocID="{FB1E94F2-6013-D24B-89E9-F8280B678064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4EA5BA2-9594-EC49-A0E6-82E322DF5B42}" type="pres">
      <dgm:prSet presAssocID="{FB1E94F2-6013-D24B-89E9-F8280B678064}" presName="dummyMaxCanvas" presStyleCnt="0">
        <dgm:presLayoutVars/>
      </dgm:prSet>
      <dgm:spPr/>
    </dgm:pt>
    <dgm:pt modelId="{2B7D8B98-68EB-1F48-9CBD-13820C72237A}" type="pres">
      <dgm:prSet presAssocID="{FB1E94F2-6013-D24B-89E9-F8280B678064}" presName="ThreeNodes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449B5AE-1528-3C49-9519-948A30667D89}" type="pres">
      <dgm:prSet presAssocID="{FB1E94F2-6013-D24B-89E9-F8280B678064}" presName="ThreeNodes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B6FF59A-1DAC-8A47-9105-EF87DEB6E1E1}" type="pres">
      <dgm:prSet presAssocID="{FB1E94F2-6013-D24B-89E9-F8280B678064}" presName="ThreeNodes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64FC045-E72C-9345-99CB-5FB97D0ED5C9}" type="pres">
      <dgm:prSet presAssocID="{FB1E94F2-6013-D24B-89E9-F8280B678064}" presName="ThreeConn_1-2" presStyleLbl="fg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E87F03-0F21-3D43-90DF-A9451F160134}" type="pres">
      <dgm:prSet presAssocID="{FB1E94F2-6013-D24B-89E9-F8280B678064}" presName="ThreeConn_2-3" presStyleLbl="fg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B5F301-86A1-0C4B-B86F-9C15603AE4E3}" type="pres">
      <dgm:prSet presAssocID="{FB1E94F2-6013-D24B-89E9-F8280B678064}" presName="ThreeNodes_1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1B85D8-F744-D540-9E89-3E17779ADA15}" type="pres">
      <dgm:prSet presAssocID="{FB1E94F2-6013-D24B-89E9-F8280B678064}" presName="ThreeNodes_2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443B27-DEB1-F54B-B054-03C7B22E1215}" type="pres">
      <dgm:prSet presAssocID="{FB1E94F2-6013-D24B-89E9-F8280B678064}" presName="ThreeNodes_3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2E84672-FBD4-1145-9295-740098C2904D}" type="presOf" srcId="{16A51E3A-1861-9547-9613-D35F4321D5E6}" destId="{3B6FF59A-1DAC-8A47-9105-EF87DEB6E1E1}" srcOrd="0" destOrd="0" presId="urn:microsoft.com/office/officeart/2005/8/layout/vProcess5"/>
    <dgm:cxn modelId="{911968D6-0437-5D4C-B3A0-22CA0DD8DAD7}" srcId="{FB1E94F2-6013-D24B-89E9-F8280B678064}" destId="{9D99A53E-2B17-1241-A0DF-858B43704ED7}" srcOrd="1" destOrd="0" parTransId="{D1B86625-6B07-5B4D-897A-6A6453B23BCE}" sibTransId="{8F85CFA4-D479-A740-90CA-767195B24BB4}"/>
    <dgm:cxn modelId="{99980DC2-4A6C-9B4E-9078-9E0C1437EEBD}" type="presOf" srcId="{8F85CFA4-D479-A740-90CA-767195B24BB4}" destId="{4DE87F03-0F21-3D43-90DF-A9451F160134}" srcOrd="0" destOrd="0" presId="urn:microsoft.com/office/officeart/2005/8/layout/vProcess5"/>
    <dgm:cxn modelId="{CA57214D-7D19-0D46-B1B1-C97D87B597BD}" type="presOf" srcId="{A186A373-D9B0-2F4D-B153-63E2DCE15F71}" destId="{E2B5F301-86A1-0C4B-B86F-9C15603AE4E3}" srcOrd="1" destOrd="0" presId="urn:microsoft.com/office/officeart/2005/8/layout/vProcess5"/>
    <dgm:cxn modelId="{8EDE1FBF-F5BF-854A-B5FE-8C19CAB06564}" type="presOf" srcId="{A186A373-D9B0-2F4D-B153-63E2DCE15F71}" destId="{2B7D8B98-68EB-1F48-9CBD-13820C72237A}" srcOrd="0" destOrd="0" presId="urn:microsoft.com/office/officeart/2005/8/layout/vProcess5"/>
    <dgm:cxn modelId="{E8E70F6E-9CED-3A4D-8061-F27C34790BA1}" type="presOf" srcId="{9D99A53E-2B17-1241-A0DF-858B43704ED7}" destId="{1449B5AE-1528-3C49-9519-948A30667D89}" srcOrd="0" destOrd="0" presId="urn:microsoft.com/office/officeart/2005/8/layout/vProcess5"/>
    <dgm:cxn modelId="{9BDF072E-BAF0-A44B-9F7B-25E6546E3968}" srcId="{FB1E94F2-6013-D24B-89E9-F8280B678064}" destId="{A186A373-D9B0-2F4D-B153-63E2DCE15F71}" srcOrd="0" destOrd="0" parTransId="{6DB9A05D-88CA-D843-8F40-506FDAF1FBEF}" sibTransId="{171C6503-AA86-7E40-A12A-37BBD3E479B9}"/>
    <dgm:cxn modelId="{F4278911-8A9C-5044-8F04-4D7520AD3956}" type="presOf" srcId="{16A51E3A-1861-9547-9613-D35F4321D5E6}" destId="{9F443B27-DEB1-F54B-B054-03C7B22E1215}" srcOrd="1" destOrd="0" presId="urn:microsoft.com/office/officeart/2005/8/layout/vProcess5"/>
    <dgm:cxn modelId="{B11B1481-1BF0-A240-9439-A27316A413D6}" type="presOf" srcId="{9D99A53E-2B17-1241-A0DF-858B43704ED7}" destId="{C21B85D8-F744-D540-9E89-3E17779ADA15}" srcOrd="1" destOrd="0" presId="urn:microsoft.com/office/officeart/2005/8/layout/vProcess5"/>
    <dgm:cxn modelId="{8E65517A-773B-7A4B-9CC4-F1A1881444C6}" type="presOf" srcId="{171C6503-AA86-7E40-A12A-37BBD3E479B9}" destId="{464FC045-E72C-9345-99CB-5FB97D0ED5C9}" srcOrd="0" destOrd="0" presId="urn:microsoft.com/office/officeart/2005/8/layout/vProcess5"/>
    <dgm:cxn modelId="{C9D0E2D9-B661-5241-A933-049C7CCBDA2B}" srcId="{FB1E94F2-6013-D24B-89E9-F8280B678064}" destId="{16A51E3A-1861-9547-9613-D35F4321D5E6}" srcOrd="2" destOrd="0" parTransId="{26B9E689-05D4-6847-B9ED-DC4E3BCBD84B}" sibTransId="{C4E05F5D-2DD1-AC41-B105-D168BF526F8A}"/>
    <dgm:cxn modelId="{0CF4EE52-C349-9F43-B8C9-32C1CA8D652A}" type="presOf" srcId="{FB1E94F2-6013-D24B-89E9-F8280B678064}" destId="{46421A4E-2E45-D441-B03A-E01D590E18C1}" srcOrd="0" destOrd="0" presId="urn:microsoft.com/office/officeart/2005/8/layout/vProcess5"/>
    <dgm:cxn modelId="{742476C9-C80E-6141-A7B7-91216C8246EC}" type="presParOf" srcId="{46421A4E-2E45-D441-B03A-E01D590E18C1}" destId="{04EA5BA2-9594-EC49-A0E6-82E322DF5B42}" srcOrd="0" destOrd="0" presId="urn:microsoft.com/office/officeart/2005/8/layout/vProcess5"/>
    <dgm:cxn modelId="{9132652D-5499-D64B-850C-72E6EDB07837}" type="presParOf" srcId="{46421A4E-2E45-D441-B03A-E01D590E18C1}" destId="{2B7D8B98-68EB-1F48-9CBD-13820C72237A}" srcOrd="1" destOrd="0" presId="urn:microsoft.com/office/officeart/2005/8/layout/vProcess5"/>
    <dgm:cxn modelId="{DF33DB98-7BF9-AC40-8514-B3E5F0415BD2}" type="presParOf" srcId="{46421A4E-2E45-D441-B03A-E01D590E18C1}" destId="{1449B5AE-1528-3C49-9519-948A30667D89}" srcOrd="2" destOrd="0" presId="urn:microsoft.com/office/officeart/2005/8/layout/vProcess5"/>
    <dgm:cxn modelId="{129405FB-840D-744E-990A-45FF5194A578}" type="presParOf" srcId="{46421A4E-2E45-D441-B03A-E01D590E18C1}" destId="{3B6FF59A-1DAC-8A47-9105-EF87DEB6E1E1}" srcOrd="3" destOrd="0" presId="urn:microsoft.com/office/officeart/2005/8/layout/vProcess5"/>
    <dgm:cxn modelId="{9FCCE1BD-310F-9040-99F7-2BA3AE0A5119}" type="presParOf" srcId="{46421A4E-2E45-D441-B03A-E01D590E18C1}" destId="{464FC045-E72C-9345-99CB-5FB97D0ED5C9}" srcOrd="4" destOrd="0" presId="urn:microsoft.com/office/officeart/2005/8/layout/vProcess5"/>
    <dgm:cxn modelId="{DD8CDF9B-2F8E-AD47-A6BC-16D6F366754A}" type="presParOf" srcId="{46421A4E-2E45-D441-B03A-E01D590E18C1}" destId="{4DE87F03-0F21-3D43-90DF-A9451F160134}" srcOrd="5" destOrd="0" presId="urn:microsoft.com/office/officeart/2005/8/layout/vProcess5"/>
    <dgm:cxn modelId="{3ED4C3DD-C26F-2441-ADC5-394A0D85F38A}" type="presParOf" srcId="{46421A4E-2E45-D441-B03A-E01D590E18C1}" destId="{E2B5F301-86A1-0C4B-B86F-9C15603AE4E3}" srcOrd="6" destOrd="0" presId="urn:microsoft.com/office/officeart/2005/8/layout/vProcess5"/>
    <dgm:cxn modelId="{4ADBFC10-6FAE-794B-8B09-E498F11C71BE}" type="presParOf" srcId="{46421A4E-2E45-D441-B03A-E01D590E18C1}" destId="{C21B85D8-F744-D540-9E89-3E17779ADA15}" srcOrd="7" destOrd="0" presId="urn:microsoft.com/office/officeart/2005/8/layout/vProcess5"/>
    <dgm:cxn modelId="{FBE49988-2AC5-F949-AB04-E7DDBCC2A63C}" type="presParOf" srcId="{46421A4E-2E45-D441-B03A-E01D590E18C1}" destId="{9F443B27-DEB1-F54B-B054-03C7B22E1215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720443-5252-1642-B586-95AA8715A297}">
      <dsp:nvSpPr>
        <dsp:cNvPr id="0" name=""/>
        <dsp:cNvSpPr/>
      </dsp:nvSpPr>
      <dsp:spPr>
        <a:xfrm>
          <a:off x="1600200" y="0"/>
          <a:ext cx="5105400" cy="5105400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solidFill>
            <a:schemeClr val="accent1">
              <a:lumMod val="75000"/>
            </a:schemeClr>
          </a:solidFill>
        </a:ln>
        <a:effectLst>
          <a:outerShdw blurRad="38100" dist="25400" dir="54000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02C4F4C-FCB1-0443-B6B2-CA769993A894}">
      <dsp:nvSpPr>
        <dsp:cNvPr id="0" name=""/>
        <dsp:cNvSpPr/>
      </dsp:nvSpPr>
      <dsp:spPr>
        <a:xfrm>
          <a:off x="1337680" y="72772"/>
          <a:ext cx="2468889" cy="2103118"/>
        </a:xfrm>
        <a:prstGeom prst="roundRect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70000"/>
                <a:satMod val="120000"/>
              </a:schemeClr>
              <a:schemeClr val="accent1">
                <a:hueOff val="0"/>
                <a:satOff val="0"/>
                <a:lumOff val="0"/>
                <a:alphaOff val="0"/>
                <a:tint val="70000"/>
                <a:satMod val="135000"/>
              </a:schemeClr>
            </a:duotone>
          </a:blip>
          <a:tile tx="0" ty="0" sx="40000" sy="40000" flip="none" algn="tl"/>
        </a:blipFill>
        <a:ln>
          <a:noFill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If one of the operations used in the algorithm is division, then we need to work in arithmetic defined over a field</a:t>
          </a:r>
          <a:endParaRPr lang="en-US" sz="16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Division requires that each nonzero element have a multiplicative inverse</a:t>
          </a:r>
          <a:endParaRPr lang="en-US" sz="1200" kern="1200" dirty="0"/>
        </a:p>
      </dsp:txBody>
      <dsp:txXfrm>
        <a:off x="1440346" y="175438"/>
        <a:ext cx="2263557" cy="1897786"/>
      </dsp:txXfrm>
    </dsp:sp>
    <dsp:sp modelId="{1E69615E-8EAD-AB48-9679-74DB2A770416}">
      <dsp:nvSpPr>
        <dsp:cNvPr id="0" name=""/>
        <dsp:cNvSpPr/>
      </dsp:nvSpPr>
      <dsp:spPr>
        <a:xfrm>
          <a:off x="4594088" y="72772"/>
          <a:ext cx="2468889" cy="2103118"/>
        </a:xfrm>
        <a:prstGeom prst="roundRect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70000"/>
                <a:satMod val="120000"/>
              </a:schemeClr>
              <a:schemeClr val="accent1">
                <a:hueOff val="0"/>
                <a:satOff val="0"/>
                <a:lumOff val="0"/>
                <a:alphaOff val="0"/>
                <a:tint val="70000"/>
                <a:satMod val="135000"/>
              </a:schemeClr>
            </a:duotone>
          </a:blip>
          <a:tile tx="0" ty="0" sx="40000" sy="40000" flip="none" algn="tl"/>
        </a:blipFill>
        <a:ln>
          <a:noFill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For efficiency we work with integers that fit exactly into a given number of bits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Integers in the range </a:t>
          </a:r>
          <a14:m xmlns:a14="http://schemas.microsoft.com/office/drawing/2010/main">
            <m:oMath xmlns:m="http://schemas.openxmlformats.org/officeDocument/2006/math">
              <m:r>
                <a:rPr lang="en-US" sz="1200" i="1" kern="1200" dirty="0" smtClean="0">
                  <a:latin typeface="Cambria Math"/>
                </a:rPr>
                <m:t>0 </m:t>
              </m:r>
            </m:oMath>
          </a14:m>
          <a:r>
            <a:rPr lang="en-US" sz="1200" kern="1200" dirty="0" smtClean="0"/>
            <a:t>through      </a:t>
          </a:r>
          <a14:m xmlns:a14="http://schemas.microsoft.com/office/drawing/2010/main">
            <m:oMath xmlns:m="http://schemas.openxmlformats.org/officeDocument/2006/math">
              <m:sSup>
                <m:sSupPr>
                  <m:ctrlPr>
                    <a:rPr lang="en-US" sz="1200" i="1" kern="1200" smtClean="0">
                      <a:latin typeface="Cambria Math"/>
                    </a:rPr>
                  </m:ctrlPr>
                </m:sSupPr>
                <m:e>
                  <m:r>
                    <a:rPr lang="en-US" sz="1200" b="0" i="1" kern="1200" smtClean="0">
                      <a:latin typeface="Cambria Math"/>
                    </a:rPr>
                    <m:t>2</m:t>
                  </m:r>
                </m:e>
                <m:sup>
                  <m:r>
                    <a:rPr lang="en-US" sz="1200" b="0" i="1" kern="1200" smtClean="0">
                      <a:latin typeface="Cambria Math"/>
                    </a:rPr>
                    <m:t>𝑛</m:t>
                  </m:r>
                </m:sup>
              </m:sSup>
            </m:oMath>
          </a14:m>
          <a:r>
            <a:rPr lang="en-US" sz="1200" i="0" kern="1200" dirty="0" smtClean="0">
              <a:latin typeface="Times New Roman" pitchFamily="18" charset="0"/>
              <a:cs typeface="Times New Roman" pitchFamily="18" charset="0"/>
            </a:rPr>
            <a:t>-1</a:t>
          </a:r>
          <a:r>
            <a:rPr lang="en-US" sz="1200" kern="1200" dirty="0" smtClean="0">
              <a:latin typeface="Times New Roman" pitchFamily="18" charset="0"/>
              <a:cs typeface="Times New Roman" pitchFamily="18" charset="0"/>
            </a:rPr>
            <a:t>,</a:t>
          </a:r>
          <a:r>
            <a:rPr lang="en-US" sz="1200" kern="1200" dirty="0" smtClean="0"/>
            <a:t> which fit into an </a:t>
          </a:r>
          <a:r>
            <a:rPr lang="en-US" sz="1200" i="1" kern="1200" dirty="0" smtClean="0"/>
            <a:t>n-</a:t>
          </a:r>
          <a:r>
            <a:rPr lang="en-US" sz="1200" kern="1200" dirty="0" smtClean="0"/>
            <a:t>bit word</a:t>
          </a:r>
          <a:endParaRPr lang="en-US" sz="1200" kern="1200" baseline="30000" dirty="0"/>
        </a:p>
      </dsp:txBody>
      <dsp:txXfrm>
        <a:off x="4696754" y="175438"/>
        <a:ext cx="2263557" cy="1897786"/>
      </dsp:txXfrm>
    </dsp:sp>
    <dsp:sp modelId="{05C5B60B-B2A0-E145-A453-C1470DD027A7}">
      <dsp:nvSpPr>
        <dsp:cNvPr id="0" name=""/>
        <dsp:cNvSpPr/>
      </dsp:nvSpPr>
      <dsp:spPr>
        <a:xfrm>
          <a:off x="1284441" y="2929529"/>
          <a:ext cx="2468889" cy="2103118"/>
        </a:xfrm>
        <a:prstGeom prst="roundRect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70000"/>
                <a:satMod val="120000"/>
              </a:schemeClr>
              <a:schemeClr val="accent1">
                <a:hueOff val="0"/>
                <a:satOff val="0"/>
                <a:lumOff val="0"/>
                <a:alphaOff val="0"/>
                <a:tint val="70000"/>
                <a:satMod val="135000"/>
              </a:schemeClr>
            </a:duotone>
          </a:blip>
          <a:tile tx="0" ty="0" sx="40000" sy="40000" flip="none" algn="tl"/>
        </a:blipFill>
        <a:ln>
          <a:noFill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The set of such integers, </a:t>
          </a:r>
          <a14:m xmlns:a14="http://schemas.microsoft.com/office/drawing/2010/main">
            <m:oMath xmlns:m="http://schemas.openxmlformats.org/officeDocument/2006/math">
              <m:sSub>
                <m:sSubPr>
                  <m:ctrlPr>
                    <a:rPr lang="en-US" sz="1600" i="1" kern="1200" smtClean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mbria Math"/>
                    </a:rPr>
                  </m:ctrlPr>
                </m:sSubPr>
                <m:e>
                  <m:r>
                    <a:rPr lang="en-US" sz="1600" b="0" i="1" kern="1200" smtClean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mbria Math"/>
                    </a:rPr>
                    <m:t>𝑍</m:t>
                  </m:r>
                </m:e>
                <m:sub>
                  <m:sSup>
                    <m:sSupPr>
                      <m:ctrlPr>
                        <a:rPr lang="en-US" sz="1600" i="1" kern="120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</a:rPr>
                      </m:ctrlPr>
                    </m:sSupPr>
                    <m:e>
                      <m:r>
                        <a:rPr lang="en-US" sz="1600" b="0" i="1" kern="120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</a:rPr>
                        <m:t>2</m:t>
                      </m:r>
                    </m:e>
                    <m:sup>
                      <m:r>
                        <a:rPr lang="en-US" sz="1600" b="0" i="1" kern="120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</a:rPr>
                        <m:t>𝑛</m:t>
                      </m:r>
                    </m:sup>
                  </m:sSup>
                </m:sub>
              </m:sSub>
            </m:oMath>
          </a14:m>
          <a:r>
            <a:rPr lang="en-US" sz="1600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, using </a:t>
          </a:r>
          <a:r>
            <a:rPr lang="en-US" sz="1600" i="1" kern="1200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modular</a:t>
          </a:r>
          <a:r>
            <a:rPr lang="en-US" sz="1600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</a:t>
          </a:r>
          <a:r>
            <a:rPr lang="en-US" sz="1600" u="none" kern="1200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arithmetic</a:t>
          </a:r>
          <a:r>
            <a:rPr lang="en-US" sz="1600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, is not a field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For example, the integer </a:t>
          </a:r>
          <a14:m xmlns:a14="http://schemas.microsoft.com/office/drawing/2010/main">
            <m:oMath xmlns:m="http://schemas.openxmlformats.org/officeDocument/2006/math">
              <m:r>
                <a:rPr lang="en-US" sz="1200" i="1" kern="1200" dirty="0" smtClean="0">
                  <a:latin typeface="Cambria Math"/>
                </a:rPr>
                <m:t>2</m:t>
              </m:r>
            </m:oMath>
          </a14:m>
          <a:r>
            <a:rPr lang="en-US" sz="1200" kern="1200" dirty="0" smtClean="0"/>
            <a:t> has no multiplicative inverse in </a:t>
          </a:r>
          <a14:m xmlns:a14="http://schemas.microsoft.com/office/drawing/2010/main">
            <m:oMath xmlns:m="http://schemas.openxmlformats.org/officeDocument/2006/math">
              <m:sSub>
                <m:sSubPr>
                  <m:ctrlPr>
                    <a:rPr lang="en-US" sz="1200" i="1" kern="1200" smtClean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mbria Math"/>
                    </a:rPr>
                  </m:ctrlPr>
                </m:sSubPr>
                <m:e>
                  <m:r>
                    <a:rPr lang="en-US" sz="1200" b="0" i="1" kern="1200" smtClean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Cambria Math"/>
                    </a:rPr>
                    <m:t>𝑍</m:t>
                  </m:r>
                </m:e>
                <m:sub>
                  <m:sSup>
                    <m:sSupPr>
                      <m:ctrlPr>
                        <a:rPr lang="en-US" sz="1200" i="1" kern="120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</a:rPr>
                      </m:ctrlPr>
                    </m:sSupPr>
                    <m:e>
                      <m:r>
                        <a:rPr lang="en-US" sz="1200" b="0" i="1" kern="120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</a:rPr>
                        <m:t>2</m:t>
                      </m:r>
                    </m:e>
                    <m:sup>
                      <m:r>
                        <a:rPr lang="en-US" sz="1200" b="0" i="1" kern="120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</a:rPr>
                        <m:t>𝑛</m:t>
                      </m:r>
                    </m:sup>
                  </m:sSup>
                </m:sub>
              </m:sSub>
              <m:r>
                <a:rPr lang="en-US" sz="1200" b="0" i="1" kern="120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mbria Math"/>
                </a:rPr>
                <m:t>:</m:t>
              </m:r>
            </m:oMath>
          </a14:m>
          <a:r>
            <a:rPr lang="en-US" sz="1200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</a:t>
          </a:r>
          <a:r>
            <a:rPr lang="en-US" sz="1200" kern="1200" dirty="0" smtClean="0"/>
            <a:t>there is no integer </a:t>
          </a:r>
          <a14:m xmlns:a14="http://schemas.microsoft.com/office/drawing/2010/main">
            <m:oMath xmlns:m="http://schemas.openxmlformats.org/officeDocument/2006/math">
              <m:r>
                <a:rPr lang="en-US" sz="1200" i="1" kern="1200" dirty="0" smtClean="0">
                  <a:latin typeface="Cambria Math"/>
                </a:rPr>
                <m:t>𝑏</m:t>
              </m:r>
            </m:oMath>
          </a14:m>
          <a:r>
            <a:rPr lang="en-US" sz="1200" i="1" kern="1200" dirty="0" smtClean="0"/>
            <a:t>, </a:t>
          </a:r>
          <a:r>
            <a:rPr lang="en-US" sz="1200" kern="1200" dirty="0" smtClean="0"/>
            <a:t>such that </a:t>
          </a:r>
          <a14:m xmlns:a14="http://schemas.microsoft.com/office/drawing/2010/main">
            <m:oMath xmlns:m="http://schemas.openxmlformats.org/officeDocument/2006/math">
              <m:r>
                <a:rPr lang="en-US" sz="1200" i="1" kern="1200" dirty="0" smtClean="0">
                  <a:latin typeface="Cambria Math"/>
                </a:rPr>
                <m:t>2</m:t>
              </m:r>
              <m:r>
                <a:rPr lang="en-US" sz="1200" i="1" kern="1200" dirty="0" smtClean="0">
                  <a:latin typeface="Cambria Math"/>
                </a:rPr>
                <m:t>𝑏</m:t>
              </m:r>
            </m:oMath>
          </a14:m>
          <a:r>
            <a:rPr lang="en-US" sz="1200" i="1" kern="1200" dirty="0" smtClean="0"/>
            <a:t> </a:t>
          </a:r>
          <a:r>
            <a:rPr lang="en-US" sz="1200" kern="1200" dirty="0" smtClean="0"/>
            <a:t>mod</a:t>
          </a:r>
          <a14:m xmlns:a14="http://schemas.microsoft.com/office/drawing/2010/main">
            <m:oMath xmlns:m="http://schemas.openxmlformats.org/officeDocument/2006/math">
              <m:sSup>
                <m:sSupPr>
                  <m:ctrlPr>
                    <a:rPr lang="en-US" sz="1200" i="1" kern="1200" smtClean="0">
                      <a:latin typeface="Cambria Math"/>
                    </a:rPr>
                  </m:ctrlPr>
                </m:sSupPr>
                <m:e>
                  <m:r>
                    <a:rPr lang="en-US" sz="1200" b="0" i="1" kern="1200" smtClean="0">
                      <a:latin typeface="Cambria Math"/>
                    </a:rPr>
                    <m:t> 2</m:t>
                  </m:r>
                </m:e>
                <m:sup>
                  <m:r>
                    <a:rPr lang="en-US" sz="1200" b="0" i="1" kern="1200" smtClean="0">
                      <a:latin typeface="Cambria Math"/>
                    </a:rPr>
                    <m:t>𝑛</m:t>
                  </m:r>
                </m:sup>
              </m:sSup>
            </m:oMath>
          </a14:m>
          <a:r>
            <a:rPr lang="en-US" sz="1200" i="0" kern="1200" dirty="0" smtClean="0">
              <a:latin typeface="Times New Roman" pitchFamily="18" charset="0"/>
              <a:cs typeface="Times New Roman" pitchFamily="18" charset="0"/>
            </a:rPr>
            <a:t> = 1.</a:t>
          </a:r>
          <a:endParaRPr lang="en-US" sz="1200" kern="1200" dirty="0"/>
        </a:p>
      </dsp:txBody>
      <dsp:txXfrm>
        <a:off x="1387107" y="3032195"/>
        <a:ext cx="2263557" cy="1897786"/>
      </dsp:txXfrm>
    </dsp:sp>
    <dsp:sp modelId="{308FFFF3-6EB2-D642-A9D4-50355939D367}">
      <dsp:nvSpPr>
        <dsp:cNvPr id="0" name=""/>
        <dsp:cNvSpPr/>
      </dsp:nvSpPr>
      <dsp:spPr>
        <a:xfrm>
          <a:off x="4595170" y="2908924"/>
          <a:ext cx="2468889" cy="2103118"/>
        </a:xfrm>
        <a:prstGeom prst="roundRect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70000"/>
                <a:satMod val="120000"/>
              </a:schemeClr>
              <a:schemeClr val="accent1">
                <a:hueOff val="0"/>
                <a:satOff val="0"/>
                <a:lumOff val="0"/>
                <a:alphaOff val="0"/>
                <a:tint val="70000"/>
                <a:satMod val="135000"/>
              </a:schemeClr>
            </a:duotone>
          </a:blip>
          <a:tile tx="0" ty="0" sx="40000" sy="40000" flip="none" algn="tl"/>
        </a:blipFill>
        <a:ln>
          <a:noFill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We use the finite field GF(2</a:t>
          </a:r>
          <a:r>
            <a:rPr lang="en-US" sz="1600" kern="1200" baseline="300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n</a:t>
          </a:r>
          <a:r>
            <a:rPr lang="en-US" sz="1600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)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Every polynomial in </a:t>
          </a:r>
          <a14:m xmlns:a14="http://schemas.microsoft.com/office/drawing/2010/main">
            <m:oMath xmlns:m="http://schemas.openxmlformats.org/officeDocument/2006/math">
              <m:r>
                <a:rPr lang="en-US" sz="1200" i="1" kern="1200" dirty="0" smtClean="0">
                  <a:latin typeface="Cambria Math"/>
                </a:rPr>
                <m:t>𝐺𝐹</m:t>
              </m:r>
              <m:r>
                <a:rPr lang="en-US" sz="1200" i="1" kern="1200" dirty="0" smtClean="0">
                  <a:latin typeface="Cambria Math"/>
                </a:rPr>
                <m:t>(2</m:t>
              </m:r>
              <m:r>
                <a:rPr lang="en-US" sz="1200" i="1" kern="1200" baseline="30000" dirty="0" smtClean="0">
                  <a:latin typeface="Cambria Math"/>
                </a:rPr>
                <m:t>𝑛</m:t>
              </m:r>
              <m:r>
                <a:rPr lang="en-US" sz="1200" i="1" kern="1200" dirty="0" smtClean="0">
                  <a:latin typeface="Cambria Math"/>
                </a:rPr>
                <m:t>)</m:t>
              </m:r>
            </m:oMath>
          </a14:m>
          <a:r>
            <a:rPr lang="en-US" sz="1200" kern="1200" dirty="0" smtClean="0"/>
            <a:t> can be represented by an </a:t>
          </a:r>
          <a14:m xmlns:a14="http://schemas.microsoft.com/office/drawing/2010/main">
            <m:oMath xmlns:m="http://schemas.openxmlformats.org/officeDocument/2006/math">
              <m:r>
                <a:rPr lang="en-US" sz="1200" i="1" kern="1200" dirty="0" smtClean="0">
                  <a:latin typeface="Cambria Math"/>
                </a:rPr>
                <m:t>𝑛</m:t>
              </m:r>
            </m:oMath>
          </a14:m>
          <a:r>
            <a:rPr lang="en-US" sz="1200" kern="1200" dirty="0" smtClean="0"/>
            <a:t>-bit number</a:t>
          </a:r>
        </a:p>
      </dsp:txBody>
      <dsp:txXfrm>
        <a:off x="4697836" y="3011590"/>
        <a:ext cx="2263557" cy="18977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2F98EA-7723-4F41-B030-8D4B9072EB45}">
      <dsp:nvSpPr>
        <dsp:cNvPr id="0" name=""/>
        <dsp:cNvSpPr/>
      </dsp:nvSpPr>
      <dsp:spPr>
        <a:xfrm>
          <a:off x="0" y="0"/>
          <a:ext cx="7239000" cy="374400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70000"/>
                <a:satMod val="120000"/>
              </a:schemeClr>
              <a:schemeClr val="accent1">
                <a:hueOff val="0"/>
                <a:satOff val="0"/>
                <a:lumOff val="0"/>
                <a:alphaOff val="0"/>
                <a:tint val="70000"/>
                <a:satMod val="135000"/>
              </a:schemeClr>
            </a:duotone>
          </a:blip>
          <a:tile tx="0" ty="0" sx="40000" sy="40000" flip="none" algn="tl"/>
        </a:blipFill>
        <a:ln w="381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rPr>
            <a:t>Four different stages are used:</a:t>
          </a:r>
          <a:endParaRPr lang="en-US" sz="16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0" y="0"/>
        <a:ext cx="7239000" cy="374400"/>
      </dsp:txXfrm>
    </dsp:sp>
    <dsp:sp modelId="{4543BE8B-F126-A64F-83F6-C9B6AB912E3B}">
      <dsp:nvSpPr>
        <dsp:cNvPr id="0" name=""/>
        <dsp:cNvSpPr/>
      </dsp:nvSpPr>
      <dsp:spPr>
        <a:xfrm>
          <a:off x="0" y="403231"/>
          <a:ext cx="7239000" cy="1025157"/>
        </a:xfrm>
        <a:prstGeom prst="rect">
          <a:avLst/>
        </a:prstGeom>
        <a:solidFill>
          <a:schemeClr val="bg1"/>
        </a:solidFill>
        <a:ln w="38100" cap="flat" cmpd="sng" algn="ctr">
          <a:solidFill>
            <a:schemeClr val="accent1">
              <a:lumMod val="75000"/>
            </a:schemeClr>
          </a:solidFill>
          <a:prstDash val="solid"/>
          <a:miter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342" tIns="69342" rIns="92456" bIns="104013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kern="1200" dirty="0" smtClean="0">
              <a:ea typeface="+mn-ea"/>
            </a:rPr>
            <a:t>Substitute bytes </a:t>
          </a:r>
          <a:r>
            <a:rPr lang="en-US" sz="1300" kern="1200" dirty="0" smtClean="0">
              <a:ea typeface="+mn-ea"/>
            </a:rPr>
            <a:t>– uses an S-box to perform a byte-by-byte substitution of the block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kern="1200" dirty="0" err="1" smtClean="0">
              <a:ea typeface="+mn-ea"/>
            </a:rPr>
            <a:t>ShiftRows</a:t>
          </a:r>
          <a:r>
            <a:rPr lang="en-US" sz="1300" kern="1200" dirty="0" smtClean="0">
              <a:ea typeface="+mn-ea"/>
            </a:rPr>
            <a:t> – a simple permutation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kern="1200" dirty="0" err="1" smtClean="0">
              <a:ea typeface="+mn-ea"/>
            </a:rPr>
            <a:t>MixColumns</a:t>
          </a:r>
          <a:r>
            <a:rPr lang="en-US" sz="1300" kern="1200" dirty="0" smtClean="0">
              <a:ea typeface="+mn-ea"/>
            </a:rPr>
            <a:t> – a substitution that makes use of arithmetic over GF(2</a:t>
          </a:r>
          <a:r>
            <a:rPr lang="en-US" sz="1300" kern="1200" baseline="30000" dirty="0" smtClean="0">
              <a:ea typeface="+mn-ea"/>
            </a:rPr>
            <a:t>8</a:t>
          </a:r>
          <a:r>
            <a:rPr lang="en-US" sz="1300" kern="1200" dirty="0" smtClean="0">
              <a:ea typeface="+mn-ea"/>
            </a:rPr>
            <a:t>)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kern="1200" dirty="0" err="1" smtClean="0">
              <a:ea typeface="+mn-ea"/>
            </a:rPr>
            <a:t>AddRoundKey</a:t>
          </a:r>
          <a:r>
            <a:rPr lang="en-US" sz="1300" kern="1200" dirty="0" smtClean="0">
              <a:ea typeface="+mn-ea"/>
            </a:rPr>
            <a:t> – a simple bitwise XOR of the current block with a portion of the expanded key</a:t>
          </a:r>
        </a:p>
      </dsp:txBody>
      <dsp:txXfrm>
        <a:off x="0" y="403231"/>
        <a:ext cx="7239000" cy="102515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031E95-656C-0046-BF22-0866F7A08318}">
      <dsp:nvSpPr>
        <dsp:cNvPr id="0" name=""/>
        <dsp:cNvSpPr/>
      </dsp:nvSpPr>
      <dsp:spPr>
        <a:xfrm>
          <a:off x="0" y="0"/>
          <a:ext cx="3565525" cy="430371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solidFill>
            <a:schemeClr val="bg2"/>
          </a:solidFill>
        </a:ln>
        <a:effectLst>
          <a:outerShdw blurRad="38100" dist="25400" dir="54000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ea typeface="+mn-ea"/>
            </a:rPr>
            <a:t>Rationale:</a:t>
          </a:r>
          <a:endParaRPr lang="en-US" sz="2800" kern="1200" dirty="0"/>
        </a:p>
      </dsp:txBody>
      <dsp:txXfrm>
        <a:off x="0" y="0"/>
        <a:ext cx="3565525" cy="1291113"/>
      </dsp:txXfrm>
    </dsp:sp>
    <dsp:sp modelId="{B4BF46BC-3A33-6149-9393-EC1CD0316560}">
      <dsp:nvSpPr>
        <dsp:cNvPr id="0" name=""/>
        <dsp:cNvSpPr/>
      </dsp:nvSpPr>
      <dsp:spPr>
        <a:xfrm>
          <a:off x="356552" y="1078115"/>
          <a:ext cx="2852420" cy="1297628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70000"/>
                <a:satMod val="120000"/>
              </a:schemeClr>
              <a:schemeClr val="accent1">
                <a:hueOff val="0"/>
                <a:satOff val="0"/>
                <a:lumOff val="0"/>
                <a:alphaOff val="0"/>
                <a:tint val="70000"/>
                <a:satMod val="135000"/>
              </a:schemeClr>
            </a:duotone>
          </a:blip>
          <a:tile tx="0" ty="0" sx="40000" sy="40000" flip="none" algn="tl"/>
        </a:blipFill>
        <a:ln>
          <a:noFill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</a:rPr>
            <a:t>Simple as possible and affecting every bit </a:t>
          </a:r>
        </a:p>
      </dsp:txBody>
      <dsp:txXfrm>
        <a:off x="394558" y="1116121"/>
        <a:ext cx="2776408" cy="1221616"/>
      </dsp:txXfrm>
    </dsp:sp>
    <dsp:sp modelId="{681F0B88-DB2E-FB4E-836C-9656ECDCAECA}">
      <dsp:nvSpPr>
        <dsp:cNvPr id="0" name=""/>
        <dsp:cNvSpPr/>
      </dsp:nvSpPr>
      <dsp:spPr>
        <a:xfrm>
          <a:off x="356552" y="2789638"/>
          <a:ext cx="2852420" cy="1297628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70000"/>
                <a:satMod val="120000"/>
              </a:schemeClr>
              <a:schemeClr val="accent1">
                <a:hueOff val="0"/>
                <a:satOff val="0"/>
                <a:lumOff val="0"/>
                <a:alphaOff val="0"/>
                <a:tint val="70000"/>
                <a:satMod val="135000"/>
              </a:schemeClr>
            </a:duotone>
          </a:blip>
          <a:tile tx="0" ty="0" sx="40000" sy="40000" flip="none" algn="tl"/>
        </a:blipFill>
        <a:ln>
          <a:noFill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</a:rPr>
            <a:t>The complexity of the round key expansion plus the complexity of the other stages of AES ensure security</a:t>
          </a:r>
          <a:endParaRPr lang="en-US" sz="17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ea typeface="+mn-ea"/>
          </a:endParaRPr>
        </a:p>
      </dsp:txBody>
      <dsp:txXfrm>
        <a:off x="394558" y="2827644"/>
        <a:ext cx="2776408" cy="122161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89547B-5732-A94A-AD6A-3AA2B292FE31}">
      <dsp:nvSpPr>
        <dsp:cNvPr id="0" name=""/>
        <dsp:cNvSpPr/>
      </dsp:nvSpPr>
      <dsp:spPr>
        <a:xfrm>
          <a:off x="0" y="524783"/>
          <a:ext cx="5184576" cy="4072277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2381" tIns="1353820" rIns="402381" bIns="128016" numCol="1" spcCol="1270" anchor="t" anchorCtr="0">
          <a:noAutofit/>
        </a:bodyPr>
        <a:lstStyle/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Knowledge of a part of the round key does not enable calculation of many other round-key bits</a:t>
          </a:r>
          <a:endParaRPr lang="en-US" sz="1800" kern="1200" dirty="0"/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An invertible transformation</a:t>
          </a:r>
          <a:endParaRPr lang="en-US" sz="1800" kern="1200" dirty="0"/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Uses round constants to eliminate symmetries</a:t>
          </a:r>
          <a:endParaRPr lang="en-US" sz="1800" kern="1200" dirty="0"/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Diffusion of round key differences into the round keys</a:t>
          </a:r>
          <a:endParaRPr lang="en-US" sz="1800" kern="1200" dirty="0"/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Simplicity of description</a:t>
          </a:r>
          <a:endParaRPr lang="en-US" sz="1800" kern="1200" dirty="0"/>
        </a:p>
      </dsp:txBody>
      <dsp:txXfrm>
        <a:off x="0" y="524783"/>
        <a:ext cx="5184576" cy="4072277"/>
      </dsp:txXfrm>
    </dsp:sp>
    <dsp:sp modelId="{145B3E17-2DA7-6B45-BEAA-2B9A7D3B217D}">
      <dsp:nvSpPr>
        <dsp:cNvPr id="0" name=""/>
        <dsp:cNvSpPr/>
      </dsp:nvSpPr>
      <dsp:spPr>
        <a:xfrm>
          <a:off x="108173" y="576063"/>
          <a:ext cx="4937769" cy="1097284"/>
        </a:xfrm>
        <a:prstGeom prst="roundRect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70000"/>
                <a:satMod val="120000"/>
              </a:schemeClr>
              <a:schemeClr val="accent1">
                <a:hueOff val="0"/>
                <a:satOff val="0"/>
                <a:lumOff val="0"/>
                <a:alphaOff val="0"/>
                <a:tint val="70000"/>
                <a:satMod val="135000"/>
              </a:schemeClr>
            </a:duotone>
          </a:blip>
          <a:tile tx="0" ty="0" sx="40000" sy="40000" flip="none" algn="tl"/>
        </a:blipFill>
        <a:ln>
          <a:noFill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75" tIns="0" rIns="137175" bIns="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The specific criteria that were used </a:t>
          </a:r>
          <a:r>
            <a:rPr lang="en-US" sz="2000" kern="120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are</a:t>
          </a:r>
          <a:r>
            <a:rPr lang="en-US" sz="1800" kern="1200" smtClean="0"/>
            <a:t>:</a:t>
          </a:r>
          <a:endParaRPr lang="en-US" sz="1800" kern="1200" dirty="0"/>
        </a:p>
      </dsp:txBody>
      <dsp:txXfrm>
        <a:off x="161738" y="629628"/>
        <a:ext cx="4830639" cy="99015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7D8B98-68EB-1F48-9CBD-13820C72237A}">
      <dsp:nvSpPr>
        <dsp:cNvPr id="0" name=""/>
        <dsp:cNvSpPr/>
      </dsp:nvSpPr>
      <dsp:spPr>
        <a:xfrm>
          <a:off x="0" y="0"/>
          <a:ext cx="4210050" cy="1219200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70000"/>
                <a:satMod val="120000"/>
              </a:schemeClr>
              <a:schemeClr val="accent1">
                <a:hueOff val="0"/>
                <a:satOff val="0"/>
                <a:lumOff val="0"/>
                <a:alphaOff val="0"/>
                <a:tint val="70000"/>
                <a:satMod val="135000"/>
              </a:schemeClr>
            </a:duotone>
          </a:blip>
          <a:tile tx="0" ty="0" sx="40000" sy="40000" flip="none" algn="tl"/>
        </a:blipFill>
        <a:ln>
          <a:solidFill>
            <a:schemeClr val="tx1"/>
          </a:solidFill>
        </a:ln>
        <a:effectLst>
          <a:outerShdw blurRad="38100" dist="25400" dir="54000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i="0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rPr>
            <a:t>Two separate changes are needed to bring the decryption structure in line with the encryption structure</a:t>
          </a:r>
          <a:endParaRPr lang="en-US" sz="1700" b="1" i="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35709" y="35709"/>
        <a:ext cx="2894438" cy="1147782"/>
      </dsp:txXfrm>
    </dsp:sp>
    <dsp:sp modelId="{1449B5AE-1528-3C49-9519-948A30667D89}">
      <dsp:nvSpPr>
        <dsp:cNvPr id="0" name=""/>
        <dsp:cNvSpPr/>
      </dsp:nvSpPr>
      <dsp:spPr>
        <a:xfrm>
          <a:off x="371474" y="1422399"/>
          <a:ext cx="4210050" cy="1219200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70000"/>
                <a:satMod val="120000"/>
              </a:schemeClr>
              <a:schemeClr val="accent1">
                <a:hueOff val="0"/>
                <a:satOff val="0"/>
                <a:lumOff val="0"/>
                <a:alphaOff val="0"/>
                <a:tint val="70000"/>
                <a:satMod val="135000"/>
              </a:schemeClr>
            </a:duotone>
          </a:blip>
          <a:tile tx="0" ty="0" sx="40000" sy="40000" flip="none" algn="tl"/>
        </a:blipFill>
        <a:ln>
          <a:solidFill>
            <a:schemeClr val="tx1"/>
          </a:solidFill>
        </a:ln>
        <a:effectLst>
          <a:outerShdw blurRad="38100" dist="25400" dir="54000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i="0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</a:rPr>
            <a:t>The first two stages of the decryption round need to be interchanged</a:t>
          </a:r>
        </a:p>
      </dsp:txBody>
      <dsp:txXfrm>
        <a:off x="407183" y="1458108"/>
        <a:ext cx="2974677" cy="1147782"/>
      </dsp:txXfrm>
    </dsp:sp>
    <dsp:sp modelId="{3B6FF59A-1DAC-8A47-9105-EF87DEB6E1E1}">
      <dsp:nvSpPr>
        <dsp:cNvPr id="0" name=""/>
        <dsp:cNvSpPr/>
      </dsp:nvSpPr>
      <dsp:spPr>
        <a:xfrm>
          <a:off x="742949" y="2844799"/>
          <a:ext cx="4210050" cy="1219200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70000"/>
                <a:satMod val="120000"/>
              </a:schemeClr>
              <a:schemeClr val="accent1">
                <a:hueOff val="0"/>
                <a:satOff val="0"/>
                <a:lumOff val="0"/>
                <a:alphaOff val="0"/>
                <a:tint val="70000"/>
                <a:satMod val="135000"/>
              </a:schemeClr>
            </a:duotone>
          </a:blip>
          <a:tile tx="0" ty="0" sx="40000" sy="40000" flip="none" algn="tl"/>
        </a:blipFill>
        <a:ln>
          <a:solidFill>
            <a:schemeClr val="tx1"/>
          </a:solidFill>
        </a:ln>
        <a:effectLst>
          <a:outerShdw blurRad="38100" dist="25400" dir="54000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i="0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</a:rPr>
            <a:t>The second two stages of the decryption round need to be interchanged</a:t>
          </a:r>
          <a:endParaRPr lang="en-AU" sz="1700" b="1" i="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ea typeface="+mn-ea"/>
          </a:endParaRPr>
        </a:p>
      </dsp:txBody>
      <dsp:txXfrm>
        <a:off x="778658" y="2880508"/>
        <a:ext cx="2974677" cy="1147782"/>
      </dsp:txXfrm>
    </dsp:sp>
    <dsp:sp modelId="{464FC045-E72C-9345-99CB-5FB97D0ED5C9}">
      <dsp:nvSpPr>
        <dsp:cNvPr id="0" name=""/>
        <dsp:cNvSpPr/>
      </dsp:nvSpPr>
      <dsp:spPr>
        <a:xfrm>
          <a:off x="3417570" y="924560"/>
          <a:ext cx="792480" cy="792480"/>
        </a:xfrm>
        <a:prstGeom prst="downArrow">
          <a:avLst>
            <a:gd name="adj1" fmla="val 55000"/>
            <a:gd name="adj2" fmla="val 45000"/>
          </a:avLst>
        </a:prstGeom>
        <a:solidFill>
          <a:schemeClr val="bg1"/>
        </a:solidFill>
        <a:ln w="38100" cap="flat" cmpd="sng" algn="ctr">
          <a:solidFill>
            <a:schemeClr val="bg2">
              <a:lumMod val="50000"/>
            </a:schemeClr>
          </a:solidFill>
          <a:prstDash val="solid"/>
          <a:miter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600" kern="1200"/>
        </a:p>
      </dsp:txBody>
      <dsp:txXfrm>
        <a:off x="3595878" y="924560"/>
        <a:ext cx="435864" cy="596341"/>
      </dsp:txXfrm>
    </dsp:sp>
    <dsp:sp modelId="{4DE87F03-0F21-3D43-90DF-A9451F160134}">
      <dsp:nvSpPr>
        <dsp:cNvPr id="0" name=""/>
        <dsp:cNvSpPr/>
      </dsp:nvSpPr>
      <dsp:spPr>
        <a:xfrm>
          <a:off x="3789045" y="2338832"/>
          <a:ext cx="792480" cy="792480"/>
        </a:xfrm>
        <a:prstGeom prst="downArrow">
          <a:avLst>
            <a:gd name="adj1" fmla="val 55000"/>
            <a:gd name="adj2" fmla="val 45000"/>
          </a:avLst>
        </a:prstGeom>
        <a:solidFill>
          <a:schemeClr val="bg1"/>
        </a:solidFill>
        <a:ln w="38100" cap="flat" cmpd="sng" algn="ctr">
          <a:solidFill>
            <a:schemeClr val="bg2">
              <a:lumMod val="50000"/>
            </a:schemeClr>
          </a:solidFill>
          <a:prstDash val="solid"/>
          <a:miter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600" kern="1200"/>
        </a:p>
      </dsp:txBody>
      <dsp:txXfrm>
        <a:off x="3967353" y="2338832"/>
        <a:ext cx="435864" cy="5963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E3F8FC36-DEB3-4F73-93C1-D1BA86A9B8D5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ED10C475-EC5E-438E-AEE9-3410F1DA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8933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10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4.png>
</file>

<file path=ppt/media/image37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>
              <a:defRPr sz="1200" dirty="0">
                <a:latin typeface="Arial" pitchFamily="-107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938" y="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 dirty="0">
                <a:latin typeface="Arial" pitchFamily="-107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6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040" y="4415790"/>
            <a:ext cx="5608320" cy="4183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967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>
              <a:defRPr sz="1200" dirty="0">
                <a:latin typeface="Arial" pitchFamily="-107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938" y="8829967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07" charset="0"/>
              </a:defRPr>
            </a:lvl1pPr>
          </a:lstStyle>
          <a:p>
            <a:pPr>
              <a:defRPr/>
            </a:pPr>
            <a:fld id="{8468D2DB-E8A3-5946-9873-9C999757F12A}" type="slidenum">
              <a:rPr lang="en-AU"/>
              <a:pPr>
                <a:defRPr/>
              </a:pPr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457394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-107" charset="-128"/>
        <a:cs typeface="ＭＳ Ｐゴシック" pitchFamily="-107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174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-84" charset="0"/>
                <a:ea typeface="ＭＳ Ｐゴシック" pitchFamily="-84" charset="-128"/>
                <a:cs typeface="ＭＳ Ｐゴシック" pitchFamily="-84" charset="-128"/>
              </a:rPr>
              <a:t> </a:t>
            </a:r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110E2E4-7EF1-9740-B874-0923C8317D3F}" type="slidenum">
              <a:rPr lang="en-AU" smtClean="0">
                <a:latin typeface="Arial" pitchFamily="-84" charset="0"/>
              </a:rPr>
              <a:pPr/>
              <a:t>1</a:t>
            </a:fld>
            <a:endParaRPr lang="en-AU" smtClean="0">
              <a:latin typeface="Arial" pitchFamily="-8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4B81921-5D11-2649-9E61-C285359FE1C6}" type="slidenum">
              <a:rPr lang="en-AU">
                <a:latin typeface="Arial" pitchFamily="-84" charset="0"/>
              </a:rPr>
              <a:pPr/>
              <a:t>11</a:t>
            </a:fld>
            <a:endParaRPr lang="en-AU">
              <a:latin typeface="Arial" pitchFamily="-84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-84" charset="0"/>
                <a:ea typeface="ＭＳ Ｐゴシック" pitchFamily="-84" charset="-128"/>
                <a:cs typeface="ＭＳ Ｐゴシック" pitchFamily="-84" charset="-128"/>
              </a:rPr>
              <a:t> </a:t>
            </a:r>
            <a:endParaRPr lang="en-AU" dirty="0" smtClean="0">
              <a:latin typeface="Arial" pitchFamily="-84" charset="0"/>
              <a:ea typeface="ＭＳ Ｐゴシック" pitchFamily="-84" charset="-128"/>
              <a:cs typeface="ＭＳ Ｐゴシック" pitchFamily="-84" charset="-128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837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>
              <a:latin typeface="Arial" pitchFamily="-84" charset="0"/>
              <a:ea typeface="ＭＳ Ｐゴシック" pitchFamily="-84" charset="-128"/>
              <a:cs typeface="ＭＳ Ｐゴシック" pitchFamily="-84" charset="-128"/>
            </a:endParaRPr>
          </a:p>
        </p:txBody>
      </p:sp>
      <p:sp>
        <p:nvSpPr>
          <p:cNvPr id="5837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E922A7E-6785-4943-8A59-19F756F59150}" type="slidenum">
              <a:rPr lang="en-AU" smtClean="0">
                <a:latin typeface="Arial" pitchFamily="-84" charset="0"/>
              </a:rPr>
              <a:pPr/>
              <a:t>13</a:t>
            </a:fld>
            <a:endParaRPr lang="en-AU" smtClean="0">
              <a:latin typeface="Arial" pitchFamily="-84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-84" charset="0"/>
                <a:ea typeface="ＭＳ Ｐゴシック" pitchFamily="-84" charset="-128"/>
                <a:cs typeface="ＭＳ Ｐゴシック" pitchFamily="-84" charset="-128"/>
              </a:rPr>
              <a:t> </a:t>
            </a:r>
          </a:p>
        </p:txBody>
      </p:sp>
      <p:sp>
        <p:nvSpPr>
          <p:cNvPr id="604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ECD479F-36A0-7241-83FB-86FD35AEEF07}" type="slidenum">
              <a:rPr lang="en-AU" smtClean="0">
                <a:latin typeface="Arial" pitchFamily="-84" charset="0"/>
              </a:rPr>
              <a:pPr/>
              <a:t>14</a:t>
            </a:fld>
            <a:endParaRPr lang="en-AU" smtClean="0">
              <a:latin typeface="Arial" pitchFamily="-84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AABA1AE-ED2C-4F4A-9C73-B690BC5BF729}" type="slidenum">
              <a:rPr lang="en-AU">
                <a:latin typeface="Arial" pitchFamily="-84" charset="0"/>
              </a:rPr>
              <a:pPr/>
              <a:t>15</a:t>
            </a:fld>
            <a:endParaRPr lang="en-AU">
              <a:latin typeface="Arial" pitchFamily="-84" charset="0"/>
            </a:endParaRPr>
          </a:p>
        </p:txBody>
      </p:sp>
      <p:sp>
        <p:nvSpPr>
          <p:cNvPr id="624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-84" charset="0"/>
                <a:ea typeface="ＭＳ Ｐゴシック" pitchFamily="-84" charset="-128"/>
                <a:cs typeface="ＭＳ Ｐゴシック" pitchFamily="-84" charset="-128"/>
              </a:rPr>
              <a:t> </a:t>
            </a:r>
            <a:endParaRPr lang="en-AU" dirty="0" smtClean="0">
              <a:latin typeface="Arial" pitchFamily="-84" charset="0"/>
              <a:ea typeface="ＭＳ Ｐゴシック" pitchFamily="-84" charset="-128"/>
              <a:cs typeface="ＭＳ Ｐゴシック" pitchFamily="-84" charset="-128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0DB20F2-45C8-0547-817A-711951A798F9}" type="slidenum">
              <a:rPr lang="en-AU">
                <a:latin typeface="Arial" pitchFamily="-84" charset="0"/>
              </a:rPr>
              <a:pPr/>
              <a:t>16</a:t>
            </a:fld>
            <a:endParaRPr lang="en-AU">
              <a:latin typeface="Arial" pitchFamily="-84" charset="0"/>
            </a:endParaRPr>
          </a:p>
        </p:txBody>
      </p:sp>
      <p:sp>
        <p:nvSpPr>
          <p:cNvPr id="64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AU" dirty="0" smtClean="0">
              <a:latin typeface="Arial" pitchFamily="-84" charset="0"/>
              <a:ea typeface="Arial" pitchFamily="-84" charset="0"/>
              <a:cs typeface="Arial" pitchFamily="-84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0F0C609-2B32-1C4A-A5ED-01AA5B9BF2F1}" type="slidenum">
              <a:rPr lang="en-AU">
                <a:latin typeface="Arial" pitchFamily="-84" charset="0"/>
              </a:rPr>
              <a:pPr/>
              <a:t>17</a:t>
            </a:fld>
            <a:endParaRPr lang="en-AU">
              <a:latin typeface="Arial" pitchFamily="-84" charset="0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-84" charset="0"/>
                <a:ea typeface="ＭＳ Ｐゴシック" pitchFamily="-84" charset="-128"/>
                <a:cs typeface="ＭＳ Ｐゴシック" pitchFamily="-84" charset="-128"/>
              </a:rPr>
              <a:t> </a:t>
            </a:r>
            <a:endParaRPr lang="en-AU" dirty="0" smtClean="0">
              <a:latin typeface="Arial" pitchFamily="-84" charset="0"/>
              <a:ea typeface="Arial" pitchFamily="-84" charset="0"/>
              <a:cs typeface="Arial" pitchFamily="-84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6861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>
              <a:latin typeface="Arial" pitchFamily="-84" charset="0"/>
              <a:ea typeface="ＭＳ Ｐゴシック" pitchFamily="-84" charset="-128"/>
              <a:cs typeface="ＭＳ Ｐゴシック" pitchFamily="-84" charset="-128"/>
            </a:endParaRPr>
          </a:p>
        </p:txBody>
      </p:sp>
      <p:sp>
        <p:nvSpPr>
          <p:cNvPr id="6861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6437FD9-6E7C-AB47-82CB-1B1003815B61}" type="slidenum">
              <a:rPr lang="en-AU" smtClean="0">
                <a:latin typeface="Arial" pitchFamily="-84" charset="0"/>
              </a:rPr>
              <a:pPr/>
              <a:t>18</a:t>
            </a:fld>
            <a:endParaRPr lang="en-AU" smtClean="0">
              <a:latin typeface="Arial" pitchFamily="-84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3B7186A-DEB4-6843-9C4A-CDE6A09B60D1}" type="slidenum">
              <a:rPr lang="en-AU">
                <a:latin typeface="Arial" pitchFamily="-84" charset="0"/>
              </a:rPr>
              <a:pPr/>
              <a:t>19</a:t>
            </a:fld>
            <a:endParaRPr lang="en-AU">
              <a:latin typeface="Arial" pitchFamily="-84" charset="0"/>
            </a:endParaRPr>
          </a:p>
        </p:txBody>
      </p:sp>
      <p:sp>
        <p:nvSpPr>
          <p:cNvPr id="706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>
              <a:latin typeface="Arial" pitchFamily="-84" charset="0"/>
              <a:ea typeface="ＭＳ Ｐゴシック" pitchFamily="-84" charset="-128"/>
              <a:cs typeface="ＭＳ Ｐゴシック" pitchFamily="-84" charset="-128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290BF03-7E2C-C345-A609-7EB917678F68}" type="slidenum">
              <a:rPr lang="en-AU">
                <a:latin typeface="Arial" pitchFamily="-84" charset="0"/>
              </a:rPr>
              <a:pPr/>
              <a:t>20</a:t>
            </a:fld>
            <a:endParaRPr lang="en-AU">
              <a:latin typeface="Arial" pitchFamily="-84" charset="0"/>
            </a:endParaRPr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-84" charset="0"/>
                <a:ea typeface="ＭＳ Ｐゴシック" pitchFamily="-84" charset="-128"/>
                <a:cs typeface="ＭＳ Ｐゴシック" pitchFamily="-84" charset="-128"/>
              </a:rPr>
              <a:t> </a:t>
            </a:r>
            <a:endParaRPr lang="en-AU" dirty="0" smtClean="0">
              <a:latin typeface="Arial" pitchFamily="-84" charset="0"/>
              <a:ea typeface="Arial" pitchFamily="-84" charset="0"/>
              <a:cs typeface="Arial" pitchFamily="-84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CFE621-EEF9-6041-BC1C-8ABF6C760EE6}" type="slidenum">
              <a:rPr lang="en-AU">
                <a:latin typeface="Arial" pitchFamily="-84" charset="0"/>
              </a:rPr>
              <a:pPr/>
              <a:t>21</a:t>
            </a:fld>
            <a:endParaRPr lang="en-AU">
              <a:latin typeface="Arial" pitchFamily="-84" charset="0"/>
            </a:endParaRPr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AU" dirty="0" smtClean="0">
              <a:latin typeface="Arial" pitchFamily="-84" charset="0"/>
              <a:ea typeface="ＭＳ Ｐゴシック" pitchFamily="-84" charset="-128"/>
              <a:cs typeface="ＭＳ Ｐゴシック" pitchFamily="-84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564CDF-3D33-9947-AC9C-8B1F1B7D0F94}" type="slidenum">
              <a:rPr lang="en-AU">
                <a:latin typeface="Arial" pitchFamily="-84" charset="0"/>
              </a:rPr>
              <a:pPr/>
              <a:t>2</a:t>
            </a:fld>
            <a:endParaRPr lang="en-AU">
              <a:latin typeface="Arial" pitchFamily="-84" charset="0"/>
            </a:endParaRPr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AU" dirty="0" smtClean="0">
              <a:latin typeface="Arial" pitchFamily="-84" charset="0"/>
              <a:ea typeface="Arial" pitchFamily="-84" charset="0"/>
              <a:cs typeface="Arial" pitchFamily="-84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ED21BAF-D79C-924B-B52C-F6C67F3DDD4A}" type="slidenum">
              <a:rPr lang="en-AU">
                <a:latin typeface="Arial" pitchFamily="-84" charset="0"/>
              </a:rPr>
              <a:pPr/>
              <a:t>22</a:t>
            </a:fld>
            <a:endParaRPr lang="en-AU">
              <a:latin typeface="Arial" pitchFamily="-84" charset="0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-84" charset="0"/>
                <a:ea typeface="ＭＳ Ｐゴシック" pitchFamily="-84" charset="-128"/>
                <a:cs typeface="ＭＳ Ｐゴシック" pitchFamily="-84" charset="-128"/>
              </a:rPr>
              <a:t> </a:t>
            </a:r>
            <a:endParaRPr lang="en-AU" dirty="0" smtClean="0">
              <a:latin typeface="Arial" pitchFamily="-84" charset="0"/>
              <a:ea typeface="Arial" pitchFamily="-84" charset="0"/>
              <a:cs typeface="Arial" pitchFamily="-84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849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-84" charset="0"/>
                <a:ea typeface="ＭＳ Ｐゴシック" pitchFamily="-84" charset="-128"/>
                <a:cs typeface="ＭＳ Ｐゴシック" pitchFamily="-84" charset="-128"/>
              </a:rPr>
              <a:t> </a:t>
            </a:r>
          </a:p>
        </p:txBody>
      </p:sp>
      <p:sp>
        <p:nvSpPr>
          <p:cNvPr id="849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CA8DA5F-F4FF-3C42-9D68-C2573610C40D}" type="slidenum">
              <a:rPr lang="en-AU" smtClean="0">
                <a:latin typeface="Arial" pitchFamily="-84" charset="0"/>
              </a:rPr>
              <a:pPr/>
              <a:t>23</a:t>
            </a:fld>
            <a:endParaRPr lang="en-AU" smtClean="0">
              <a:latin typeface="Arial" pitchFamily="-84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45C6549-4801-2942-9A8F-B31F51D24AF2}" type="slidenum">
              <a:rPr lang="en-AU">
                <a:latin typeface="Arial" pitchFamily="-84" charset="0"/>
              </a:rPr>
              <a:pPr/>
              <a:t>24</a:t>
            </a:fld>
            <a:endParaRPr lang="en-AU">
              <a:latin typeface="Arial" pitchFamily="-84" charset="0"/>
            </a:endParaRPr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mtClean="0">
                <a:latin typeface="Arial" pitchFamily="-84" charset="0"/>
                <a:ea typeface="ＭＳ Ｐゴシック" pitchFamily="-84" charset="-128"/>
                <a:cs typeface="ＭＳ Ｐゴシック" pitchFamily="-84" charset="-128"/>
              </a:rPr>
              <a:t> </a:t>
            </a:r>
            <a:endParaRPr lang="en-AU" dirty="0" smtClean="0">
              <a:latin typeface="Arial" pitchFamily="-84" charset="0"/>
              <a:ea typeface="Arial" pitchFamily="-84" charset="0"/>
              <a:cs typeface="Arial" pitchFamily="-84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D133919-2259-8442-A215-F1F2A4B93F25}" type="slidenum">
              <a:rPr lang="en-AU">
                <a:latin typeface="Arial" pitchFamily="-84" charset="0"/>
              </a:rPr>
              <a:pPr/>
              <a:t>25</a:t>
            </a:fld>
            <a:endParaRPr lang="en-AU">
              <a:latin typeface="Arial" pitchFamily="-84" charset="0"/>
            </a:endParaRPr>
          </a:p>
        </p:txBody>
      </p:sp>
      <p:sp>
        <p:nvSpPr>
          <p:cNvPr id="97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-84" charset="0"/>
                <a:ea typeface="ＭＳ Ｐゴシック" pitchFamily="-84" charset="-128"/>
                <a:cs typeface="ＭＳ Ｐゴシック" pitchFamily="-84" charset="-128"/>
              </a:rPr>
              <a:t> </a:t>
            </a:r>
            <a:endParaRPr lang="en-US" dirty="0" smtClean="0">
              <a:latin typeface="Arial" pitchFamily="-84" charset="0"/>
              <a:ea typeface="Arial" pitchFamily="-84" charset="0"/>
              <a:cs typeface="Arial" pitchFamily="-84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7A22EB9-4C59-8D43-93FD-6BCF0A9727AF}" type="slidenum">
              <a:rPr lang="en-AU">
                <a:latin typeface="Arial" pitchFamily="-84" charset="0"/>
              </a:rPr>
              <a:pPr/>
              <a:t>26</a:t>
            </a:fld>
            <a:endParaRPr lang="en-AU">
              <a:latin typeface="Arial" pitchFamily="-84" charset="0"/>
            </a:endParaRPr>
          </a:p>
        </p:txBody>
      </p:sp>
      <p:sp>
        <p:nvSpPr>
          <p:cNvPr id="993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>
              <a:latin typeface="Arial" pitchFamily="-84" charset="0"/>
              <a:ea typeface="Arial" pitchFamily="-84" charset="0"/>
              <a:cs typeface="Arial" pitchFamily="-84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45F3BD3-6F3C-694C-8E1B-CF3CF7A9ECD3}" type="slidenum">
              <a:rPr lang="en-AU">
                <a:latin typeface="Arial" pitchFamily="-84" charset="0"/>
              </a:rPr>
              <a:pPr/>
              <a:t>27</a:t>
            </a:fld>
            <a:endParaRPr lang="en-AU">
              <a:latin typeface="Arial" pitchFamily="-84" charset="0"/>
            </a:endParaRPr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>
              <a:latin typeface="Arial" pitchFamily="-84" charset="0"/>
              <a:ea typeface="ＭＳ Ｐゴシック" pitchFamily="-84" charset="-128"/>
              <a:cs typeface="ＭＳ Ｐゴシック" pitchFamily="-84" charset="-128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789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D05DAC2-072D-8C4D-A364-AD42B47719B2}" type="slidenum">
              <a:rPr lang="en-AU" smtClean="0">
                <a:latin typeface="Arial" pitchFamily="-84" charset="0"/>
              </a:rPr>
              <a:pPr/>
              <a:t>3</a:t>
            </a:fld>
            <a:endParaRPr lang="en-AU" smtClean="0">
              <a:latin typeface="Arial" pitchFamily="-8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1E74D2-3F03-3243-A1F1-330250C6D9FA}" type="slidenum">
              <a:rPr lang="en-AU">
                <a:latin typeface="Arial" pitchFamily="-84" charset="0"/>
              </a:rPr>
              <a:pPr/>
              <a:t>5</a:t>
            </a:fld>
            <a:endParaRPr lang="en-AU">
              <a:latin typeface="Arial" pitchFamily="-84" charset="0"/>
            </a:endParaRPr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>
              <a:latin typeface="Arial" pitchFamily="-84" charset="0"/>
              <a:ea typeface="Arial" pitchFamily="-84" charset="0"/>
              <a:cs typeface="Arial" pitchFamily="-8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D511A4-E535-6742-AB8A-0C6D2D1966EA}" type="slidenum">
              <a:rPr lang="en-AU">
                <a:latin typeface="Arial" pitchFamily="-84" charset="0"/>
              </a:rPr>
              <a:pPr/>
              <a:t>6</a:t>
            </a:fld>
            <a:endParaRPr lang="en-AU">
              <a:latin typeface="Arial" pitchFamily="-84" charset="0"/>
            </a:endParaRPr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>
              <a:latin typeface="Arial" pitchFamily="-84" charset="0"/>
              <a:ea typeface="Arial" pitchFamily="-84" charset="0"/>
              <a:cs typeface="Arial" pitchFamily="-8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endParaRPr lang="en-US" dirty="0"/>
          </a:p>
        </p:txBody>
      </p:sp>
      <p:sp>
        <p:nvSpPr>
          <p:cNvPr id="4403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6A32D76-911A-2040-9CE2-098566D28153}" type="slidenum">
              <a:rPr lang="en-AU" smtClean="0">
                <a:latin typeface="Arial" pitchFamily="-84" charset="0"/>
              </a:rPr>
              <a:pPr/>
              <a:t>7</a:t>
            </a:fld>
            <a:endParaRPr lang="en-AU" smtClean="0">
              <a:latin typeface="Arial" pitchFamily="-8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D3178CD-E717-E34A-A881-B019EC9117C1}" type="slidenum">
              <a:rPr lang="en-AU">
                <a:latin typeface="Arial" pitchFamily="-84" charset="0"/>
              </a:rPr>
              <a:pPr/>
              <a:t>8</a:t>
            </a:fld>
            <a:endParaRPr lang="en-AU">
              <a:latin typeface="Arial" pitchFamily="-84" charset="0"/>
            </a:endParaRPr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-84" charset="0"/>
                <a:ea typeface="ＭＳ Ｐゴシック" pitchFamily="-84" charset="-128"/>
                <a:cs typeface="ＭＳ Ｐゴシック" pitchFamily="-84" charset="-128"/>
              </a:rPr>
              <a:t> </a:t>
            </a:r>
            <a:endParaRPr lang="en-US" dirty="0" smtClean="0">
              <a:latin typeface="Arial" pitchFamily="-84" charset="0"/>
              <a:ea typeface="Arial" pitchFamily="-84" charset="0"/>
              <a:cs typeface="Arial" pitchFamily="-8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7EA352C-0EEA-EE41-BEA7-D86846AD522C}" type="slidenum">
              <a:rPr lang="en-AU">
                <a:latin typeface="Arial" pitchFamily="-84" charset="0"/>
              </a:rPr>
              <a:pPr/>
              <a:t>9</a:t>
            </a:fld>
            <a:endParaRPr lang="en-AU">
              <a:latin typeface="Arial" pitchFamily="-84" charset="0"/>
            </a:endParaRPr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mtClean="0">
                <a:latin typeface="Arial" pitchFamily="-84" charset="0"/>
                <a:ea typeface="ＭＳ Ｐゴシック" pitchFamily="-84" charset="-128"/>
                <a:cs typeface="ＭＳ Ｐゴシック" pitchFamily="-84" charset="-128"/>
              </a:rPr>
              <a:t> </a:t>
            </a:r>
            <a:endParaRPr lang="en-AU" dirty="0" smtClean="0">
              <a:latin typeface="Arial" pitchFamily="-84" charset="0"/>
              <a:ea typeface="Arial" pitchFamily="-84" charset="0"/>
              <a:cs typeface="Arial" pitchFamily="-8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017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>
              <a:latin typeface="Arial" pitchFamily="-84" charset="0"/>
              <a:ea typeface="ＭＳ Ｐゴシック" pitchFamily="-84" charset="-128"/>
              <a:cs typeface="ＭＳ Ｐゴシック" pitchFamily="-84" charset="-128"/>
            </a:endParaRPr>
          </a:p>
        </p:txBody>
      </p:sp>
      <p:sp>
        <p:nvSpPr>
          <p:cNvPr id="5018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F851186-7F84-1D42-B3A8-BF536C04C5E0}" type="slidenum">
              <a:rPr lang="en-AU" smtClean="0">
                <a:latin typeface="Arial" pitchFamily="-84" charset="0"/>
              </a:rPr>
              <a:pPr/>
              <a:t>10</a:t>
            </a:fld>
            <a:endParaRPr lang="en-AU" smtClean="0">
              <a:latin typeface="Arial" pitchFamily="-8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026"/>
          <p:cNvGrpSpPr>
            <a:grpSpLocks/>
          </p:cNvGrpSpPr>
          <p:nvPr/>
        </p:nvGrpSpPr>
        <p:grpSpPr bwMode="auto">
          <a:xfrm>
            <a:off x="3175" y="4267200"/>
            <a:ext cx="9140825" cy="2590800"/>
            <a:chOff x="2" y="2688"/>
            <a:chExt cx="5758" cy="1632"/>
          </a:xfrm>
        </p:grpSpPr>
        <p:sp>
          <p:nvSpPr>
            <p:cNvPr id="5" name="Freeform 1027"/>
            <p:cNvSpPr>
              <a:spLocks/>
            </p:cNvSpPr>
            <p:nvPr/>
          </p:nvSpPr>
          <p:spPr bwMode="hidden">
            <a:xfrm>
              <a:off x="2" y="2688"/>
              <a:ext cx="5758" cy="1632"/>
            </a:xfrm>
            <a:custGeom>
              <a:avLst/>
              <a:gdLst/>
              <a:ahLst/>
              <a:cxnLst>
                <a:cxn ang="0">
                  <a:pos x="5740" y="4316"/>
                </a:cxn>
                <a:cxn ang="0">
                  <a:pos x="0" y="4316"/>
                </a:cxn>
                <a:cxn ang="0">
                  <a:pos x="0" y="0"/>
                </a:cxn>
                <a:cxn ang="0">
                  <a:pos x="5740" y="0"/>
                </a:cxn>
                <a:cxn ang="0">
                  <a:pos x="5740" y="4316"/>
                </a:cxn>
                <a:cxn ang="0">
                  <a:pos x="5740" y="4316"/>
                </a:cxn>
              </a:cxnLst>
              <a:rect l="0" t="0" r="r" b="b"/>
              <a:pathLst>
                <a:path w="5740" h="4316">
                  <a:moveTo>
                    <a:pt x="5740" y="4316"/>
                  </a:moveTo>
                  <a:lnTo>
                    <a:pt x="0" y="4316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4316"/>
                  </a:lnTo>
                  <a:lnTo>
                    <a:pt x="5740" y="4316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accent1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dirty="0">
                <a:latin typeface="Arial" pitchFamily="-107" charset="0"/>
              </a:endParaRPr>
            </a:p>
          </p:txBody>
        </p:sp>
        <p:grpSp>
          <p:nvGrpSpPr>
            <p:cNvPr id="6" name="Group 1028"/>
            <p:cNvGrpSpPr>
              <a:grpSpLocks/>
            </p:cNvGrpSpPr>
            <p:nvPr/>
          </p:nvGrpSpPr>
          <p:grpSpPr bwMode="auto">
            <a:xfrm>
              <a:off x="1776" y="3024"/>
              <a:ext cx="3929" cy="1290"/>
              <a:chOff x="1776" y="3024"/>
              <a:chExt cx="3929" cy="1290"/>
            </a:xfrm>
          </p:grpSpPr>
          <p:grpSp>
            <p:nvGrpSpPr>
              <p:cNvPr id="7" name="Group 1029"/>
              <p:cNvGrpSpPr>
                <a:grpSpLocks/>
              </p:cNvGrpSpPr>
              <p:nvPr/>
            </p:nvGrpSpPr>
            <p:grpSpPr bwMode="auto">
              <a:xfrm>
                <a:off x="2268" y="3934"/>
                <a:ext cx="638" cy="377"/>
                <a:chOff x="2268" y="3934"/>
                <a:chExt cx="638" cy="377"/>
              </a:xfrm>
            </p:grpSpPr>
            <p:sp>
              <p:nvSpPr>
                <p:cNvPr id="60" name="Oval 1030"/>
                <p:cNvSpPr>
                  <a:spLocks noChangeArrowheads="1"/>
                </p:cNvSpPr>
                <p:nvPr/>
              </p:nvSpPr>
              <p:spPr bwMode="hidden">
                <a:xfrm>
                  <a:off x="2268" y="3934"/>
                  <a:ext cx="638" cy="377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>
                        <a:gamma/>
                        <a:shade val="87843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27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61" name="Oval 1031"/>
                <p:cNvSpPr>
                  <a:spLocks noChangeArrowheads="1"/>
                </p:cNvSpPr>
                <p:nvPr/>
              </p:nvSpPr>
              <p:spPr bwMode="hidden">
                <a:xfrm>
                  <a:off x="2314" y="3958"/>
                  <a:ext cx="543" cy="332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/>
                    </a:gs>
                    <a:gs pos="100000">
                      <a:schemeClr val="accent1">
                        <a:gamma/>
                        <a:shade val="87843"/>
                        <a:invGamma/>
                      </a:schemeClr>
                    </a:gs>
                  </a:gsLst>
                  <a:lin ang="27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62" name="Oval 1032"/>
                <p:cNvSpPr>
                  <a:spLocks noChangeArrowheads="1"/>
                </p:cNvSpPr>
                <p:nvPr/>
              </p:nvSpPr>
              <p:spPr bwMode="hidden">
                <a:xfrm>
                  <a:off x="2341" y="3979"/>
                  <a:ext cx="501" cy="299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>
                        <a:gamma/>
                        <a:shade val="90980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27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63" name="Oval 1033"/>
                <p:cNvSpPr>
                  <a:spLocks noChangeArrowheads="1"/>
                </p:cNvSpPr>
                <p:nvPr/>
              </p:nvSpPr>
              <p:spPr bwMode="hidden">
                <a:xfrm>
                  <a:off x="2368" y="3997"/>
                  <a:ext cx="444" cy="258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>
                        <a:gamma/>
                        <a:shade val="87843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64" name="Oval 1034"/>
                <p:cNvSpPr>
                  <a:spLocks noChangeArrowheads="1"/>
                </p:cNvSpPr>
                <p:nvPr/>
              </p:nvSpPr>
              <p:spPr bwMode="hidden">
                <a:xfrm>
                  <a:off x="2385" y="4005"/>
                  <a:ext cx="413" cy="240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>
                        <a:gamma/>
                        <a:shade val="94118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65" name="Oval 1035"/>
                <p:cNvSpPr>
                  <a:spLocks noChangeArrowheads="1"/>
                </p:cNvSpPr>
                <p:nvPr/>
              </p:nvSpPr>
              <p:spPr bwMode="hidden">
                <a:xfrm>
                  <a:off x="2437" y="4026"/>
                  <a:ext cx="306" cy="192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>
                        <a:gamma/>
                        <a:shade val="87843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66" name="Oval 1036"/>
                <p:cNvSpPr>
                  <a:spLocks noChangeArrowheads="1"/>
                </p:cNvSpPr>
                <p:nvPr/>
              </p:nvSpPr>
              <p:spPr bwMode="hidden">
                <a:xfrm>
                  <a:off x="2476" y="4056"/>
                  <a:ext cx="227" cy="135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/>
                    </a:gs>
                    <a:gs pos="100000">
                      <a:schemeClr val="accent1">
                        <a:gamma/>
                        <a:shade val="90980"/>
                        <a:invGamma/>
                      </a:schemeClr>
                    </a:gs>
                  </a:gsLst>
                  <a:lin ang="27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67" name="Oval 1037"/>
                <p:cNvSpPr>
                  <a:spLocks noChangeArrowheads="1"/>
                </p:cNvSpPr>
                <p:nvPr/>
              </p:nvSpPr>
              <p:spPr bwMode="hidden">
                <a:xfrm>
                  <a:off x="2542" y="4097"/>
                  <a:ext cx="90" cy="60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/>
                    </a:gs>
                    <a:gs pos="100000">
                      <a:schemeClr val="accent1">
                        <a:gamma/>
                        <a:shade val="90980"/>
                        <a:invGamma/>
                      </a:schemeClr>
                    </a:gs>
                  </a:gsLst>
                  <a:lin ang="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</p:grpSp>
          <p:sp>
            <p:nvSpPr>
              <p:cNvPr id="8" name="Oval 1038"/>
              <p:cNvSpPr>
                <a:spLocks noChangeArrowheads="1"/>
              </p:cNvSpPr>
              <p:nvPr/>
            </p:nvSpPr>
            <p:spPr bwMode="hidden">
              <a:xfrm>
                <a:off x="3686" y="3810"/>
                <a:ext cx="532" cy="327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90980"/>
                      <a:invGamma/>
                    </a:schemeClr>
                  </a:gs>
                </a:gsLst>
                <a:path path="shape">
                  <a:fillToRect l="50000" t="50000" r="50000" b="50000"/>
                </a:path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9" name="Oval 1039"/>
              <p:cNvSpPr>
                <a:spLocks noChangeArrowheads="1"/>
              </p:cNvSpPr>
              <p:nvPr/>
            </p:nvSpPr>
            <p:spPr bwMode="hidden">
              <a:xfrm>
                <a:off x="3726" y="3840"/>
                <a:ext cx="452" cy="275"/>
              </a:xfrm>
              <a:prstGeom prst="ellipse">
                <a:avLst/>
              </a:prstGeom>
              <a:gradFill rotWithShape="0">
                <a:gsLst>
                  <a:gs pos="0">
                    <a:schemeClr val="accent1">
                      <a:gamma/>
                      <a:shade val="90980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10" name="Oval 1040"/>
              <p:cNvSpPr>
                <a:spLocks noChangeArrowheads="1"/>
              </p:cNvSpPr>
              <p:nvPr/>
            </p:nvSpPr>
            <p:spPr bwMode="hidden">
              <a:xfrm>
                <a:off x="3782" y="3872"/>
                <a:ext cx="344" cy="207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94118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11" name="Oval 1041"/>
              <p:cNvSpPr>
                <a:spLocks noChangeArrowheads="1"/>
              </p:cNvSpPr>
              <p:nvPr/>
            </p:nvSpPr>
            <p:spPr bwMode="hidden">
              <a:xfrm>
                <a:off x="3822" y="3896"/>
                <a:ext cx="262" cy="159"/>
              </a:xfrm>
              <a:prstGeom prst="ellipse">
                <a:avLst/>
              </a:prstGeom>
              <a:gradFill rotWithShape="0">
                <a:gsLst>
                  <a:gs pos="0">
                    <a:schemeClr val="accent1">
                      <a:gamma/>
                      <a:shade val="96863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12" name="Oval 1042"/>
              <p:cNvSpPr>
                <a:spLocks noChangeArrowheads="1"/>
              </p:cNvSpPr>
              <p:nvPr/>
            </p:nvSpPr>
            <p:spPr bwMode="hidden">
              <a:xfrm>
                <a:off x="3856" y="3922"/>
                <a:ext cx="192" cy="107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94118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13" name="Freeform 1043"/>
              <p:cNvSpPr>
                <a:spLocks/>
              </p:cNvSpPr>
              <p:nvPr/>
            </p:nvSpPr>
            <p:spPr bwMode="hidden">
              <a:xfrm>
                <a:off x="3575" y="3715"/>
                <a:ext cx="383" cy="161"/>
              </a:xfrm>
              <a:custGeom>
                <a:avLst/>
                <a:gdLst/>
                <a:ahLst/>
                <a:cxnLst>
                  <a:cxn ang="0">
                    <a:pos x="376" y="12"/>
                  </a:cxn>
                  <a:cxn ang="0">
                    <a:pos x="257" y="24"/>
                  </a:cxn>
                  <a:cxn ang="0">
                    <a:pos x="149" y="54"/>
                  </a:cxn>
                  <a:cxn ang="0">
                    <a:pos x="101" y="77"/>
                  </a:cxn>
                  <a:cxn ang="0">
                    <a:pos x="59" y="101"/>
                  </a:cxn>
                  <a:cxn ang="0">
                    <a:pos x="24" y="131"/>
                  </a:cxn>
                  <a:cxn ang="0">
                    <a:pos x="0" y="161"/>
                  </a:cxn>
                  <a:cxn ang="0">
                    <a:pos x="0" y="137"/>
                  </a:cxn>
                  <a:cxn ang="0">
                    <a:pos x="29" y="107"/>
                  </a:cxn>
                  <a:cxn ang="0">
                    <a:pos x="65" y="83"/>
                  </a:cxn>
                  <a:cxn ang="0">
                    <a:pos x="155" y="36"/>
                  </a:cxn>
                  <a:cxn ang="0">
                    <a:pos x="257" y="12"/>
                  </a:cxn>
                  <a:cxn ang="0">
                    <a:pos x="376" y="0"/>
                  </a:cxn>
                  <a:cxn ang="0">
                    <a:pos x="376" y="0"/>
                  </a:cxn>
                  <a:cxn ang="0">
                    <a:pos x="382" y="0"/>
                  </a:cxn>
                  <a:cxn ang="0">
                    <a:pos x="382" y="12"/>
                  </a:cxn>
                  <a:cxn ang="0">
                    <a:pos x="376" y="12"/>
                  </a:cxn>
                  <a:cxn ang="0">
                    <a:pos x="376" y="12"/>
                  </a:cxn>
                  <a:cxn ang="0">
                    <a:pos x="376" y="12"/>
                  </a:cxn>
                </a:cxnLst>
                <a:rect l="0" t="0" r="r" b="b"/>
                <a:pathLst>
                  <a:path w="382" h="161">
                    <a:moveTo>
                      <a:pt x="376" y="12"/>
                    </a:moveTo>
                    <a:lnTo>
                      <a:pt x="257" y="24"/>
                    </a:lnTo>
                    <a:lnTo>
                      <a:pt x="149" y="54"/>
                    </a:lnTo>
                    <a:lnTo>
                      <a:pt x="101" y="77"/>
                    </a:lnTo>
                    <a:lnTo>
                      <a:pt x="59" y="101"/>
                    </a:lnTo>
                    <a:lnTo>
                      <a:pt x="24" y="131"/>
                    </a:lnTo>
                    <a:lnTo>
                      <a:pt x="0" y="161"/>
                    </a:lnTo>
                    <a:lnTo>
                      <a:pt x="0" y="137"/>
                    </a:lnTo>
                    <a:lnTo>
                      <a:pt x="29" y="107"/>
                    </a:lnTo>
                    <a:lnTo>
                      <a:pt x="65" y="83"/>
                    </a:lnTo>
                    <a:lnTo>
                      <a:pt x="155" y="36"/>
                    </a:lnTo>
                    <a:lnTo>
                      <a:pt x="257" y="12"/>
                    </a:lnTo>
                    <a:lnTo>
                      <a:pt x="376" y="0"/>
                    </a:lnTo>
                    <a:lnTo>
                      <a:pt x="376" y="0"/>
                    </a:lnTo>
                    <a:lnTo>
                      <a:pt x="382" y="0"/>
                    </a:lnTo>
                    <a:lnTo>
                      <a:pt x="382" y="12"/>
                    </a:lnTo>
                    <a:lnTo>
                      <a:pt x="376" y="12"/>
                    </a:lnTo>
                    <a:lnTo>
                      <a:pt x="376" y="12"/>
                    </a:lnTo>
                    <a:lnTo>
                      <a:pt x="376" y="1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>
                      <a:gamma/>
                      <a:shade val="94118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14" name="Freeform 1044"/>
              <p:cNvSpPr>
                <a:spLocks/>
              </p:cNvSpPr>
              <p:nvPr/>
            </p:nvSpPr>
            <p:spPr bwMode="hidden">
              <a:xfrm>
                <a:off x="3695" y="4170"/>
                <a:ext cx="444" cy="66"/>
              </a:xfrm>
              <a:custGeom>
                <a:avLst/>
                <a:gdLst/>
                <a:ahLst/>
                <a:cxnLst>
                  <a:cxn ang="0">
                    <a:pos x="257" y="54"/>
                  </a:cxn>
                  <a:cxn ang="0">
                    <a:pos x="353" y="48"/>
                  </a:cxn>
                  <a:cxn ang="0">
                    <a:pos x="443" y="24"/>
                  </a:cxn>
                  <a:cxn ang="0">
                    <a:pos x="443" y="36"/>
                  </a:cxn>
                  <a:cxn ang="0">
                    <a:pos x="353" y="60"/>
                  </a:cxn>
                  <a:cxn ang="0">
                    <a:pos x="257" y="66"/>
                  </a:cxn>
                  <a:cxn ang="0">
                    <a:pos x="186" y="60"/>
                  </a:cxn>
                  <a:cxn ang="0">
                    <a:pos x="120" y="48"/>
                  </a:cxn>
                  <a:cxn ang="0">
                    <a:pos x="60" y="36"/>
                  </a:cxn>
                  <a:cxn ang="0">
                    <a:pos x="0" y="12"/>
                  </a:cxn>
                  <a:cxn ang="0">
                    <a:pos x="0" y="0"/>
                  </a:cxn>
                  <a:cxn ang="0">
                    <a:pos x="54" y="24"/>
                  </a:cxn>
                  <a:cxn ang="0">
                    <a:pos x="120" y="36"/>
                  </a:cxn>
                  <a:cxn ang="0">
                    <a:pos x="186" y="48"/>
                  </a:cxn>
                  <a:cxn ang="0">
                    <a:pos x="257" y="54"/>
                  </a:cxn>
                  <a:cxn ang="0">
                    <a:pos x="257" y="54"/>
                  </a:cxn>
                </a:cxnLst>
                <a:rect l="0" t="0" r="r" b="b"/>
                <a:pathLst>
                  <a:path w="443" h="66">
                    <a:moveTo>
                      <a:pt x="257" y="54"/>
                    </a:moveTo>
                    <a:lnTo>
                      <a:pt x="353" y="48"/>
                    </a:lnTo>
                    <a:lnTo>
                      <a:pt x="443" y="24"/>
                    </a:lnTo>
                    <a:lnTo>
                      <a:pt x="443" y="36"/>
                    </a:lnTo>
                    <a:lnTo>
                      <a:pt x="353" y="60"/>
                    </a:lnTo>
                    <a:lnTo>
                      <a:pt x="257" y="66"/>
                    </a:lnTo>
                    <a:lnTo>
                      <a:pt x="186" y="60"/>
                    </a:lnTo>
                    <a:lnTo>
                      <a:pt x="120" y="48"/>
                    </a:lnTo>
                    <a:lnTo>
                      <a:pt x="60" y="36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54" y="24"/>
                    </a:lnTo>
                    <a:lnTo>
                      <a:pt x="120" y="36"/>
                    </a:lnTo>
                    <a:lnTo>
                      <a:pt x="186" y="48"/>
                    </a:lnTo>
                    <a:lnTo>
                      <a:pt x="257" y="54"/>
                    </a:lnTo>
                    <a:lnTo>
                      <a:pt x="257" y="54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>
                      <a:gamma/>
                      <a:shade val="84706"/>
                      <a:invGamma/>
                    </a:schemeClr>
                  </a:gs>
                  <a:gs pos="100000">
                    <a:schemeClr val="accent1"/>
                  </a:gs>
                </a:gsLst>
                <a:lin ang="189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15" name="Freeform 1045"/>
              <p:cNvSpPr>
                <a:spLocks/>
              </p:cNvSpPr>
              <p:nvPr/>
            </p:nvSpPr>
            <p:spPr bwMode="hidden">
              <a:xfrm>
                <a:off x="3527" y="3906"/>
                <a:ext cx="89" cy="216"/>
              </a:xfrm>
              <a:custGeom>
                <a:avLst/>
                <a:gdLst/>
                <a:ahLst/>
                <a:cxnLst>
                  <a:cxn ang="0">
                    <a:pos x="12" y="66"/>
                  </a:cxn>
                  <a:cxn ang="0">
                    <a:pos x="18" y="108"/>
                  </a:cxn>
                  <a:cxn ang="0">
                    <a:pos x="36" y="144"/>
                  </a:cxn>
                  <a:cxn ang="0">
                    <a:pos x="60" y="180"/>
                  </a:cxn>
                  <a:cxn ang="0">
                    <a:pos x="89" y="216"/>
                  </a:cxn>
                  <a:cxn ang="0">
                    <a:pos x="72" y="216"/>
                  </a:cxn>
                  <a:cxn ang="0">
                    <a:pos x="42" y="180"/>
                  </a:cxn>
                  <a:cxn ang="0">
                    <a:pos x="18" y="144"/>
                  </a:cxn>
                  <a:cxn ang="0">
                    <a:pos x="6" y="108"/>
                  </a:cxn>
                  <a:cxn ang="0">
                    <a:pos x="0" y="66"/>
                  </a:cxn>
                  <a:cxn ang="0">
                    <a:pos x="0" y="30"/>
                  </a:cxn>
                  <a:cxn ang="0">
                    <a:pos x="12" y="0"/>
                  </a:cxn>
                  <a:cxn ang="0">
                    <a:pos x="30" y="0"/>
                  </a:cxn>
                  <a:cxn ang="0">
                    <a:pos x="18" y="30"/>
                  </a:cxn>
                  <a:cxn ang="0">
                    <a:pos x="12" y="66"/>
                  </a:cxn>
                  <a:cxn ang="0">
                    <a:pos x="12" y="66"/>
                  </a:cxn>
                </a:cxnLst>
                <a:rect l="0" t="0" r="r" b="b"/>
                <a:pathLst>
                  <a:path w="89" h="216">
                    <a:moveTo>
                      <a:pt x="12" y="66"/>
                    </a:moveTo>
                    <a:lnTo>
                      <a:pt x="18" y="108"/>
                    </a:lnTo>
                    <a:lnTo>
                      <a:pt x="36" y="144"/>
                    </a:lnTo>
                    <a:lnTo>
                      <a:pt x="60" y="180"/>
                    </a:lnTo>
                    <a:lnTo>
                      <a:pt x="89" y="216"/>
                    </a:lnTo>
                    <a:lnTo>
                      <a:pt x="72" y="216"/>
                    </a:lnTo>
                    <a:lnTo>
                      <a:pt x="42" y="180"/>
                    </a:lnTo>
                    <a:lnTo>
                      <a:pt x="18" y="144"/>
                    </a:lnTo>
                    <a:lnTo>
                      <a:pt x="6" y="108"/>
                    </a:lnTo>
                    <a:lnTo>
                      <a:pt x="0" y="66"/>
                    </a:lnTo>
                    <a:lnTo>
                      <a:pt x="0" y="30"/>
                    </a:lnTo>
                    <a:lnTo>
                      <a:pt x="12" y="0"/>
                    </a:lnTo>
                    <a:lnTo>
                      <a:pt x="30" y="0"/>
                    </a:lnTo>
                    <a:lnTo>
                      <a:pt x="18" y="30"/>
                    </a:lnTo>
                    <a:lnTo>
                      <a:pt x="12" y="66"/>
                    </a:lnTo>
                    <a:lnTo>
                      <a:pt x="12" y="66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87843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16" name="Freeform 1046"/>
              <p:cNvSpPr>
                <a:spLocks/>
              </p:cNvSpPr>
              <p:nvPr/>
            </p:nvSpPr>
            <p:spPr bwMode="hidden">
              <a:xfrm>
                <a:off x="3569" y="3745"/>
                <a:ext cx="750" cy="461"/>
              </a:xfrm>
              <a:custGeom>
                <a:avLst/>
                <a:gdLst/>
                <a:ahLst/>
                <a:cxnLst>
                  <a:cxn ang="0">
                    <a:pos x="382" y="443"/>
                  </a:cxn>
                  <a:cxn ang="0">
                    <a:pos x="311" y="437"/>
                  </a:cxn>
                  <a:cxn ang="0">
                    <a:pos x="245" y="425"/>
                  </a:cxn>
                  <a:cxn ang="0">
                    <a:pos x="185" y="407"/>
                  </a:cxn>
                  <a:cxn ang="0">
                    <a:pos x="131" y="383"/>
                  </a:cxn>
                  <a:cxn ang="0">
                    <a:pos x="83" y="347"/>
                  </a:cxn>
                  <a:cxn ang="0">
                    <a:pos x="53" y="311"/>
                  </a:cxn>
                  <a:cxn ang="0">
                    <a:pos x="30" y="269"/>
                  </a:cxn>
                  <a:cxn ang="0">
                    <a:pos x="24" y="227"/>
                  </a:cxn>
                  <a:cxn ang="0">
                    <a:pos x="30" y="185"/>
                  </a:cxn>
                  <a:cxn ang="0">
                    <a:pos x="53" y="143"/>
                  </a:cxn>
                  <a:cxn ang="0">
                    <a:pos x="83" y="107"/>
                  </a:cxn>
                  <a:cxn ang="0">
                    <a:pos x="131" y="77"/>
                  </a:cxn>
                  <a:cxn ang="0">
                    <a:pos x="185" y="47"/>
                  </a:cxn>
                  <a:cxn ang="0">
                    <a:pos x="245" y="30"/>
                  </a:cxn>
                  <a:cxn ang="0">
                    <a:pos x="311" y="18"/>
                  </a:cxn>
                  <a:cxn ang="0">
                    <a:pos x="382" y="12"/>
                  </a:cxn>
                  <a:cxn ang="0">
                    <a:pos x="478" y="18"/>
                  </a:cxn>
                  <a:cxn ang="0">
                    <a:pos x="562" y="41"/>
                  </a:cxn>
                  <a:cxn ang="0">
                    <a:pos x="562" y="36"/>
                  </a:cxn>
                  <a:cxn ang="0">
                    <a:pos x="562" y="30"/>
                  </a:cxn>
                  <a:cxn ang="0">
                    <a:pos x="478" y="6"/>
                  </a:cxn>
                  <a:cxn ang="0">
                    <a:pos x="382" y="0"/>
                  </a:cxn>
                  <a:cxn ang="0">
                    <a:pos x="305" y="6"/>
                  </a:cxn>
                  <a:cxn ang="0">
                    <a:pos x="233" y="18"/>
                  </a:cxn>
                  <a:cxn ang="0">
                    <a:pos x="167" y="41"/>
                  </a:cxn>
                  <a:cxn ang="0">
                    <a:pos x="113" y="65"/>
                  </a:cxn>
                  <a:cxn ang="0">
                    <a:pos x="65" y="101"/>
                  </a:cxn>
                  <a:cxn ang="0">
                    <a:pos x="30" y="137"/>
                  </a:cxn>
                  <a:cxn ang="0">
                    <a:pos x="6" y="179"/>
                  </a:cxn>
                  <a:cxn ang="0">
                    <a:pos x="0" y="227"/>
                  </a:cxn>
                  <a:cxn ang="0">
                    <a:pos x="6" y="275"/>
                  </a:cxn>
                  <a:cxn ang="0">
                    <a:pos x="30" y="317"/>
                  </a:cxn>
                  <a:cxn ang="0">
                    <a:pos x="65" y="359"/>
                  </a:cxn>
                  <a:cxn ang="0">
                    <a:pos x="113" y="395"/>
                  </a:cxn>
                  <a:cxn ang="0">
                    <a:pos x="167" y="419"/>
                  </a:cxn>
                  <a:cxn ang="0">
                    <a:pos x="233" y="443"/>
                  </a:cxn>
                  <a:cxn ang="0">
                    <a:pos x="305" y="455"/>
                  </a:cxn>
                  <a:cxn ang="0">
                    <a:pos x="382" y="461"/>
                  </a:cxn>
                  <a:cxn ang="0">
                    <a:pos x="448" y="455"/>
                  </a:cxn>
                  <a:cxn ang="0">
                    <a:pos x="508" y="449"/>
                  </a:cxn>
                  <a:cxn ang="0">
                    <a:pos x="609" y="413"/>
                  </a:cxn>
                  <a:cxn ang="0">
                    <a:pos x="657" y="389"/>
                  </a:cxn>
                  <a:cxn ang="0">
                    <a:pos x="693" y="359"/>
                  </a:cxn>
                  <a:cxn ang="0">
                    <a:pos x="723" y="329"/>
                  </a:cxn>
                  <a:cxn ang="0">
                    <a:pos x="747" y="293"/>
                  </a:cxn>
                  <a:cxn ang="0">
                    <a:pos x="741" y="287"/>
                  </a:cxn>
                  <a:cxn ang="0">
                    <a:pos x="729" y="281"/>
                  </a:cxn>
                  <a:cxn ang="0">
                    <a:pos x="711" y="317"/>
                  </a:cxn>
                  <a:cxn ang="0">
                    <a:pos x="681" y="347"/>
                  </a:cxn>
                  <a:cxn ang="0">
                    <a:pos x="645" y="377"/>
                  </a:cxn>
                  <a:cxn ang="0">
                    <a:pos x="604" y="401"/>
                  </a:cxn>
                  <a:cxn ang="0">
                    <a:pos x="502" y="431"/>
                  </a:cxn>
                  <a:cxn ang="0">
                    <a:pos x="442" y="443"/>
                  </a:cxn>
                  <a:cxn ang="0">
                    <a:pos x="382" y="443"/>
                  </a:cxn>
                  <a:cxn ang="0">
                    <a:pos x="382" y="443"/>
                  </a:cxn>
                </a:cxnLst>
                <a:rect l="0" t="0" r="r" b="b"/>
                <a:pathLst>
                  <a:path w="747" h="461">
                    <a:moveTo>
                      <a:pt x="382" y="443"/>
                    </a:moveTo>
                    <a:lnTo>
                      <a:pt x="311" y="437"/>
                    </a:lnTo>
                    <a:lnTo>
                      <a:pt x="245" y="425"/>
                    </a:lnTo>
                    <a:lnTo>
                      <a:pt x="185" y="407"/>
                    </a:lnTo>
                    <a:lnTo>
                      <a:pt x="131" y="383"/>
                    </a:lnTo>
                    <a:lnTo>
                      <a:pt x="83" y="347"/>
                    </a:lnTo>
                    <a:lnTo>
                      <a:pt x="53" y="311"/>
                    </a:lnTo>
                    <a:lnTo>
                      <a:pt x="30" y="269"/>
                    </a:lnTo>
                    <a:lnTo>
                      <a:pt x="24" y="227"/>
                    </a:lnTo>
                    <a:lnTo>
                      <a:pt x="30" y="185"/>
                    </a:lnTo>
                    <a:lnTo>
                      <a:pt x="53" y="143"/>
                    </a:lnTo>
                    <a:lnTo>
                      <a:pt x="83" y="107"/>
                    </a:lnTo>
                    <a:lnTo>
                      <a:pt x="131" y="77"/>
                    </a:lnTo>
                    <a:lnTo>
                      <a:pt x="185" y="47"/>
                    </a:lnTo>
                    <a:lnTo>
                      <a:pt x="245" y="30"/>
                    </a:lnTo>
                    <a:lnTo>
                      <a:pt x="311" y="18"/>
                    </a:lnTo>
                    <a:lnTo>
                      <a:pt x="382" y="12"/>
                    </a:lnTo>
                    <a:lnTo>
                      <a:pt x="478" y="18"/>
                    </a:lnTo>
                    <a:lnTo>
                      <a:pt x="562" y="41"/>
                    </a:lnTo>
                    <a:lnTo>
                      <a:pt x="562" y="36"/>
                    </a:lnTo>
                    <a:lnTo>
                      <a:pt x="562" y="30"/>
                    </a:lnTo>
                    <a:lnTo>
                      <a:pt x="478" y="6"/>
                    </a:lnTo>
                    <a:lnTo>
                      <a:pt x="382" y="0"/>
                    </a:lnTo>
                    <a:lnTo>
                      <a:pt x="305" y="6"/>
                    </a:lnTo>
                    <a:lnTo>
                      <a:pt x="233" y="18"/>
                    </a:lnTo>
                    <a:lnTo>
                      <a:pt x="167" y="41"/>
                    </a:lnTo>
                    <a:lnTo>
                      <a:pt x="113" y="65"/>
                    </a:lnTo>
                    <a:lnTo>
                      <a:pt x="65" y="101"/>
                    </a:lnTo>
                    <a:lnTo>
                      <a:pt x="30" y="137"/>
                    </a:lnTo>
                    <a:lnTo>
                      <a:pt x="6" y="179"/>
                    </a:lnTo>
                    <a:lnTo>
                      <a:pt x="0" y="227"/>
                    </a:lnTo>
                    <a:lnTo>
                      <a:pt x="6" y="275"/>
                    </a:lnTo>
                    <a:lnTo>
                      <a:pt x="30" y="317"/>
                    </a:lnTo>
                    <a:lnTo>
                      <a:pt x="65" y="359"/>
                    </a:lnTo>
                    <a:lnTo>
                      <a:pt x="113" y="395"/>
                    </a:lnTo>
                    <a:lnTo>
                      <a:pt x="167" y="419"/>
                    </a:lnTo>
                    <a:lnTo>
                      <a:pt x="233" y="443"/>
                    </a:lnTo>
                    <a:lnTo>
                      <a:pt x="305" y="455"/>
                    </a:lnTo>
                    <a:lnTo>
                      <a:pt x="382" y="461"/>
                    </a:lnTo>
                    <a:lnTo>
                      <a:pt x="448" y="455"/>
                    </a:lnTo>
                    <a:lnTo>
                      <a:pt x="508" y="449"/>
                    </a:lnTo>
                    <a:lnTo>
                      <a:pt x="609" y="413"/>
                    </a:lnTo>
                    <a:lnTo>
                      <a:pt x="657" y="389"/>
                    </a:lnTo>
                    <a:lnTo>
                      <a:pt x="693" y="359"/>
                    </a:lnTo>
                    <a:lnTo>
                      <a:pt x="723" y="329"/>
                    </a:lnTo>
                    <a:lnTo>
                      <a:pt x="747" y="293"/>
                    </a:lnTo>
                    <a:lnTo>
                      <a:pt x="741" y="287"/>
                    </a:lnTo>
                    <a:lnTo>
                      <a:pt x="729" y="281"/>
                    </a:lnTo>
                    <a:lnTo>
                      <a:pt x="711" y="317"/>
                    </a:lnTo>
                    <a:lnTo>
                      <a:pt x="681" y="347"/>
                    </a:lnTo>
                    <a:lnTo>
                      <a:pt x="645" y="377"/>
                    </a:lnTo>
                    <a:lnTo>
                      <a:pt x="604" y="401"/>
                    </a:lnTo>
                    <a:lnTo>
                      <a:pt x="502" y="431"/>
                    </a:lnTo>
                    <a:lnTo>
                      <a:pt x="442" y="443"/>
                    </a:lnTo>
                    <a:lnTo>
                      <a:pt x="382" y="443"/>
                    </a:lnTo>
                    <a:lnTo>
                      <a:pt x="382" y="443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90980"/>
                      <a:invGamma/>
                    </a:schemeClr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17" name="Freeform 1047"/>
              <p:cNvSpPr>
                <a:spLocks/>
              </p:cNvSpPr>
              <p:nvPr/>
            </p:nvSpPr>
            <p:spPr bwMode="hidden">
              <a:xfrm>
                <a:off x="4037" y="3721"/>
                <a:ext cx="96" cy="3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12"/>
                  </a:cxn>
                  <a:cxn ang="0">
                    <a:pos x="48" y="18"/>
                  </a:cxn>
                  <a:cxn ang="0">
                    <a:pos x="96" y="30"/>
                  </a:cxn>
                  <a:cxn ang="0">
                    <a:pos x="96" y="24"/>
                  </a:cxn>
                  <a:cxn ang="0">
                    <a:pos x="96" y="18"/>
                  </a:cxn>
                  <a:cxn ang="0">
                    <a:pos x="48" y="12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96" h="30">
                    <a:moveTo>
                      <a:pt x="0" y="0"/>
                    </a:moveTo>
                    <a:lnTo>
                      <a:pt x="0" y="12"/>
                    </a:lnTo>
                    <a:lnTo>
                      <a:pt x="48" y="18"/>
                    </a:lnTo>
                    <a:lnTo>
                      <a:pt x="96" y="30"/>
                    </a:lnTo>
                    <a:lnTo>
                      <a:pt x="96" y="24"/>
                    </a:lnTo>
                    <a:lnTo>
                      <a:pt x="96" y="18"/>
                    </a:lnTo>
                    <a:lnTo>
                      <a:pt x="48" y="12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87843"/>
                      <a:invGamma/>
                    </a:schemeClr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18" name="Freeform 1048"/>
              <p:cNvSpPr>
                <a:spLocks/>
              </p:cNvSpPr>
              <p:nvPr/>
            </p:nvSpPr>
            <p:spPr bwMode="hidden">
              <a:xfrm>
                <a:off x="4175" y="4050"/>
                <a:ext cx="180" cy="132"/>
              </a:xfrm>
              <a:custGeom>
                <a:avLst/>
                <a:gdLst/>
                <a:ahLst/>
                <a:cxnLst>
                  <a:cxn ang="0">
                    <a:pos x="0" y="132"/>
                  </a:cxn>
                  <a:cxn ang="0">
                    <a:pos x="29" y="132"/>
                  </a:cxn>
                  <a:cxn ang="0">
                    <a:pos x="77" y="108"/>
                  </a:cxn>
                  <a:cxn ang="0">
                    <a:pos x="119" y="78"/>
                  </a:cxn>
                  <a:cxn ang="0">
                    <a:pos x="155" y="48"/>
                  </a:cxn>
                  <a:cxn ang="0">
                    <a:pos x="179" y="12"/>
                  </a:cxn>
                  <a:cxn ang="0">
                    <a:pos x="173" y="6"/>
                  </a:cxn>
                  <a:cxn ang="0">
                    <a:pos x="167" y="0"/>
                  </a:cxn>
                  <a:cxn ang="0">
                    <a:pos x="137" y="42"/>
                  </a:cxn>
                  <a:cxn ang="0">
                    <a:pos x="101" y="78"/>
                  </a:cxn>
                  <a:cxn ang="0">
                    <a:pos x="53" y="108"/>
                  </a:cxn>
                  <a:cxn ang="0">
                    <a:pos x="0" y="132"/>
                  </a:cxn>
                  <a:cxn ang="0">
                    <a:pos x="0" y="132"/>
                  </a:cxn>
                </a:cxnLst>
                <a:rect l="0" t="0" r="r" b="b"/>
                <a:pathLst>
                  <a:path w="179" h="132">
                    <a:moveTo>
                      <a:pt x="0" y="132"/>
                    </a:moveTo>
                    <a:lnTo>
                      <a:pt x="29" y="132"/>
                    </a:lnTo>
                    <a:lnTo>
                      <a:pt x="77" y="108"/>
                    </a:lnTo>
                    <a:lnTo>
                      <a:pt x="119" y="78"/>
                    </a:lnTo>
                    <a:lnTo>
                      <a:pt x="155" y="48"/>
                    </a:lnTo>
                    <a:lnTo>
                      <a:pt x="179" y="12"/>
                    </a:lnTo>
                    <a:lnTo>
                      <a:pt x="173" y="6"/>
                    </a:lnTo>
                    <a:lnTo>
                      <a:pt x="167" y="0"/>
                    </a:lnTo>
                    <a:lnTo>
                      <a:pt x="137" y="42"/>
                    </a:lnTo>
                    <a:lnTo>
                      <a:pt x="101" y="78"/>
                    </a:lnTo>
                    <a:lnTo>
                      <a:pt x="53" y="108"/>
                    </a:lnTo>
                    <a:lnTo>
                      <a:pt x="0" y="132"/>
                    </a:lnTo>
                    <a:lnTo>
                      <a:pt x="0" y="13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87843"/>
                      <a:invGamma/>
                    </a:schemeClr>
                  </a:gs>
                </a:gsLst>
                <a:lin ang="189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19" name="Freeform 1049"/>
              <p:cNvSpPr>
                <a:spLocks/>
              </p:cNvSpPr>
              <p:nvPr/>
            </p:nvSpPr>
            <p:spPr bwMode="hidden">
              <a:xfrm>
                <a:off x="2585" y="3822"/>
                <a:ext cx="449" cy="186"/>
              </a:xfrm>
              <a:custGeom>
                <a:avLst/>
                <a:gdLst/>
                <a:ahLst/>
                <a:cxnLst>
                  <a:cxn ang="0">
                    <a:pos x="6" y="6"/>
                  </a:cxn>
                  <a:cxn ang="0">
                    <a:pos x="78" y="12"/>
                  </a:cxn>
                  <a:cxn ang="0">
                    <a:pos x="150" y="18"/>
                  </a:cxn>
                  <a:cxn ang="0">
                    <a:pos x="215" y="36"/>
                  </a:cxn>
                  <a:cxn ang="0">
                    <a:pos x="275" y="60"/>
                  </a:cxn>
                  <a:cxn ang="0">
                    <a:pos x="329" y="84"/>
                  </a:cxn>
                  <a:cxn ang="0">
                    <a:pos x="377" y="114"/>
                  </a:cxn>
                  <a:cxn ang="0">
                    <a:pos x="419" y="150"/>
                  </a:cxn>
                  <a:cxn ang="0">
                    <a:pos x="448" y="186"/>
                  </a:cxn>
                  <a:cxn ang="0">
                    <a:pos x="448" y="162"/>
                  </a:cxn>
                  <a:cxn ang="0">
                    <a:pos x="413" y="126"/>
                  </a:cxn>
                  <a:cxn ang="0">
                    <a:pos x="371" y="96"/>
                  </a:cxn>
                  <a:cxn ang="0">
                    <a:pos x="323" y="66"/>
                  </a:cxn>
                  <a:cxn ang="0">
                    <a:pos x="269" y="48"/>
                  </a:cxn>
                  <a:cxn ang="0">
                    <a:pos x="144" y="12"/>
                  </a:cxn>
                  <a:cxn ang="0">
                    <a:pos x="78" y="6"/>
                  </a:cxn>
                  <a:cxn ang="0">
                    <a:pos x="6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6" y="6"/>
                  </a:cxn>
                  <a:cxn ang="0">
                    <a:pos x="6" y="6"/>
                  </a:cxn>
                </a:cxnLst>
                <a:rect l="0" t="0" r="r" b="b"/>
                <a:pathLst>
                  <a:path w="448" h="186">
                    <a:moveTo>
                      <a:pt x="6" y="6"/>
                    </a:moveTo>
                    <a:lnTo>
                      <a:pt x="78" y="12"/>
                    </a:lnTo>
                    <a:lnTo>
                      <a:pt x="150" y="18"/>
                    </a:lnTo>
                    <a:lnTo>
                      <a:pt x="215" y="36"/>
                    </a:lnTo>
                    <a:lnTo>
                      <a:pt x="275" y="60"/>
                    </a:lnTo>
                    <a:lnTo>
                      <a:pt x="329" y="84"/>
                    </a:lnTo>
                    <a:lnTo>
                      <a:pt x="377" y="114"/>
                    </a:lnTo>
                    <a:lnTo>
                      <a:pt x="419" y="150"/>
                    </a:lnTo>
                    <a:lnTo>
                      <a:pt x="448" y="186"/>
                    </a:lnTo>
                    <a:lnTo>
                      <a:pt x="448" y="162"/>
                    </a:lnTo>
                    <a:lnTo>
                      <a:pt x="413" y="126"/>
                    </a:lnTo>
                    <a:lnTo>
                      <a:pt x="371" y="96"/>
                    </a:lnTo>
                    <a:lnTo>
                      <a:pt x="323" y="66"/>
                    </a:lnTo>
                    <a:lnTo>
                      <a:pt x="269" y="48"/>
                    </a:lnTo>
                    <a:lnTo>
                      <a:pt x="144" y="12"/>
                    </a:lnTo>
                    <a:lnTo>
                      <a:pt x="78" y="6"/>
                    </a:lnTo>
                    <a:lnTo>
                      <a:pt x="6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6" y="6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>
                      <a:gamma/>
                      <a:shade val="90980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20" name="Freeform 1050"/>
              <p:cNvSpPr>
                <a:spLocks/>
              </p:cNvSpPr>
              <p:nvPr/>
            </p:nvSpPr>
            <p:spPr bwMode="hidden">
              <a:xfrm>
                <a:off x="2142" y="3852"/>
                <a:ext cx="892" cy="462"/>
              </a:xfrm>
              <a:custGeom>
                <a:avLst/>
                <a:gdLst/>
                <a:ahLst/>
                <a:cxnLst>
                  <a:cxn ang="0">
                    <a:pos x="23" y="276"/>
                  </a:cxn>
                  <a:cxn ang="0">
                    <a:pos x="29" y="222"/>
                  </a:cxn>
                  <a:cxn ang="0">
                    <a:pos x="59" y="174"/>
                  </a:cxn>
                  <a:cxn ang="0">
                    <a:pos x="95" y="132"/>
                  </a:cxn>
                  <a:cxn ang="0">
                    <a:pos x="149" y="96"/>
                  </a:cxn>
                  <a:cxn ang="0">
                    <a:pos x="209" y="60"/>
                  </a:cxn>
                  <a:cxn ang="0">
                    <a:pos x="281" y="36"/>
                  </a:cxn>
                  <a:cxn ang="0">
                    <a:pos x="364" y="24"/>
                  </a:cxn>
                  <a:cxn ang="0">
                    <a:pos x="448" y="18"/>
                  </a:cxn>
                  <a:cxn ang="0">
                    <a:pos x="532" y="24"/>
                  </a:cxn>
                  <a:cxn ang="0">
                    <a:pos x="609" y="36"/>
                  </a:cxn>
                  <a:cxn ang="0">
                    <a:pos x="681" y="60"/>
                  </a:cxn>
                  <a:cxn ang="0">
                    <a:pos x="741" y="96"/>
                  </a:cxn>
                  <a:cxn ang="0">
                    <a:pos x="795" y="132"/>
                  </a:cxn>
                  <a:cxn ang="0">
                    <a:pos x="831" y="174"/>
                  </a:cxn>
                  <a:cxn ang="0">
                    <a:pos x="861" y="222"/>
                  </a:cxn>
                  <a:cxn ang="0">
                    <a:pos x="867" y="276"/>
                  </a:cxn>
                  <a:cxn ang="0">
                    <a:pos x="855" y="330"/>
                  </a:cxn>
                  <a:cxn ang="0">
                    <a:pos x="831" y="378"/>
                  </a:cxn>
                  <a:cxn ang="0">
                    <a:pos x="783" y="426"/>
                  </a:cxn>
                  <a:cxn ang="0">
                    <a:pos x="723" y="462"/>
                  </a:cxn>
                  <a:cxn ang="0">
                    <a:pos x="765" y="462"/>
                  </a:cxn>
                  <a:cxn ang="0">
                    <a:pos x="819" y="426"/>
                  </a:cxn>
                  <a:cxn ang="0">
                    <a:pos x="855" y="378"/>
                  </a:cxn>
                  <a:cxn ang="0">
                    <a:pos x="884" y="330"/>
                  </a:cxn>
                  <a:cxn ang="0">
                    <a:pos x="890" y="276"/>
                  </a:cxn>
                  <a:cxn ang="0">
                    <a:pos x="884" y="222"/>
                  </a:cxn>
                  <a:cxn ang="0">
                    <a:pos x="855" y="168"/>
                  </a:cxn>
                  <a:cxn ang="0">
                    <a:pos x="813" y="120"/>
                  </a:cxn>
                  <a:cxn ang="0">
                    <a:pos x="759" y="84"/>
                  </a:cxn>
                  <a:cxn ang="0">
                    <a:pos x="693" y="48"/>
                  </a:cxn>
                  <a:cxn ang="0">
                    <a:pos x="621" y="24"/>
                  </a:cxn>
                  <a:cxn ang="0">
                    <a:pos x="538" y="6"/>
                  </a:cxn>
                  <a:cxn ang="0">
                    <a:pos x="448" y="0"/>
                  </a:cxn>
                  <a:cxn ang="0">
                    <a:pos x="358" y="6"/>
                  </a:cxn>
                  <a:cxn ang="0">
                    <a:pos x="275" y="24"/>
                  </a:cxn>
                  <a:cxn ang="0">
                    <a:pos x="197" y="48"/>
                  </a:cxn>
                  <a:cxn ang="0">
                    <a:pos x="131" y="84"/>
                  </a:cxn>
                  <a:cxn ang="0">
                    <a:pos x="77" y="120"/>
                  </a:cxn>
                  <a:cxn ang="0">
                    <a:pos x="35" y="168"/>
                  </a:cxn>
                  <a:cxn ang="0">
                    <a:pos x="12" y="222"/>
                  </a:cxn>
                  <a:cxn ang="0">
                    <a:pos x="0" y="276"/>
                  </a:cxn>
                  <a:cxn ang="0">
                    <a:pos x="6" y="330"/>
                  </a:cxn>
                  <a:cxn ang="0">
                    <a:pos x="35" y="378"/>
                  </a:cxn>
                  <a:cxn ang="0">
                    <a:pos x="71" y="426"/>
                  </a:cxn>
                  <a:cxn ang="0">
                    <a:pos x="125" y="462"/>
                  </a:cxn>
                  <a:cxn ang="0">
                    <a:pos x="167" y="462"/>
                  </a:cxn>
                  <a:cxn ang="0">
                    <a:pos x="107" y="426"/>
                  </a:cxn>
                  <a:cxn ang="0">
                    <a:pos x="59" y="378"/>
                  </a:cxn>
                  <a:cxn ang="0">
                    <a:pos x="35" y="330"/>
                  </a:cxn>
                  <a:cxn ang="0">
                    <a:pos x="23" y="276"/>
                  </a:cxn>
                  <a:cxn ang="0">
                    <a:pos x="23" y="276"/>
                  </a:cxn>
                </a:cxnLst>
                <a:rect l="0" t="0" r="r" b="b"/>
                <a:pathLst>
                  <a:path w="890" h="462">
                    <a:moveTo>
                      <a:pt x="23" y="276"/>
                    </a:moveTo>
                    <a:lnTo>
                      <a:pt x="29" y="222"/>
                    </a:lnTo>
                    <a:lnTo>
                      <a:pt x="59" y="174"/>
                    </a:lnTo>
                    <a:lnTo>
                      <a:pt x="95" y="132"/>
                    </a:lnTo>
                    <a:lnTo>
                      <a:pt x="149" y="96"/>
                    </a:lnTo>
                    <a:lnTo>
                      <a:pt x="209" y="60"/>
                    </a:lnTo>
                    <a:lnTo>
                      <a:pt x="281" y="36"/>
                    </a:lnTo>
                    <a:lnTo>
                      <a:pt x="364" y="24"/>
                    </a:lnTo>
                    <a:lnTo>
                      <a:pt x="448" y="18"/>
                    </a:lnTo>
                    <a:lnTo>
                      <a:pt x="532" y="24"/>
                    </a:lnTo>
                    <a:lnTo>
                      <a:pt x="609" y="36"/>
                    </a:lnTo>
                    <a:lnTo>
                      <a:pt x="681" y="60"/>
                    </a:lnTo>
                    <a:lnTo>
                      <a:pt x="741" y="96"/>
                    </a:lnTo>
                    <a:lnTo>
                      <a:pt x="795" y="132"/>
                    </a:lnTo>
                    <a:lnTo>
                      <a:pt x="831" y="174"/>
                    </a:lnTo>
                    <a:lnTo>
                      <a:pt x="861" y="222"/>
                    </a:lnTo>
                    <a:lnTo>
                      <a:pt x="867" y="276"/>
                    </a:lnTo>
                    <a:lnTo>
                      <a:pt x="855" y="330"/>
                    </a:lnTo>
                    <a:lnTo>
                      <a:pt x="831" y="378"/>
                    </a:lnTo>
                    <a:lnTo>
                      <a:pt x="783" y="426"/>
                    </a:lnTo>
                    <a:lnTo>
                      <a:pt x="723" y="462"/>
                    </a:lnTo>
                    <a:lnTo>
                      <a:pt x="765" y="462"/>
                    </a:lnTo>
                    <a:lnTo>
                      <a:pt x="819" y="426"/>
                    </a:lnTo>
                    <a:lnTo>
                      <a:pt x="855" y="378"/>
                    </a:lnTo>
                    <a:lnTo>
                      <a:pt x="884" y="330"/>
                    </a:lnTo>
                    <a:lnTo>
                      <a:pt x="890" y="276"/>
                    </a:lnTo>
                    <a:lnTo>
                      <a:pt x="884" y="222"/>
                    </a:lnTo>
                    <a:lnTo>
                      <a:pt x="855" y="168"/>
                    </a:lnTo>
                    <a:lnTo>
                      <a:pt x="813" y="120"/>
                    </a:lnTo>
                    <a:lnTo>
                      <a:pt x="759" y="84"/>
                    </a:lnTo>
                    <a:lnTo>
                      <a:pt x="693" y="48"/>
                    </a:lnTo>
                    <a:lnTo>
                      <a:pt x="621" y="24"/>
                    </a:lnTo>
                    <a:lnTo>
                      <a:pt x="538" y="6"/>
                    </a:lnTo>
                    <a:lnTo>
                      <a:pt x="448" y="0"/>
                    </a:lnTo>
                    <a:lnTo>
                      <a:pt x="358" y="6"/>
                    </a:lnTo>
                    <a:lnTo>
                      <a:pt x="275" y="24"/>
                    </a:lnTo>
                    <a:lnTo>
                      <a:pt x="197" y="48"/>
                    </a:lnTo>
                    <a:lnTo>
                      <a:pt x="131" y="84"/>
                    </a:lnTo>
                    <a:lnTo>
                      <a:pt x="77" y="120"/>
                    </a:lnTo>
                    <a:lnTo>
                      <a:pt x="35" y="168"/>
                    </a:lnTo>
                    <a:lnTo>
                      <a:pt x="12" y="222"/>
                    </a:lnTo>
                    <a:lnTo>
                      <a:pt x="0" y="276"/>
                    </a:lnTo>
                    <a:lnTo>
                      <a:pt x="6" y="330"/>
                    </a:lnTo>
                    <a:lnTo>
                      <a:pt x="35" y="378"/>
                    </a:lnTo>
                    <a:lnTo>
                      <a:pt x="71" y="426"/>
                    </a:lnTo>
                    <a:lnTo>
                      <a:pt x="125" y="462"/>
                    </a:lnTo>
                    <a:lnTo>
                      <a:pt x="167" y="462"/>
                    </a:lnTo>
                    <a:lnTo>
                      <a:pt x="107" y="426"/>
                    </a:lnTo>
                    <a:lnTo>
                      <a:pt x="59" y="378"/>
                    </a:lnTo>
                    <a:lnTo>
                      <a:pt x="35" y="330"/>
                    </a:lnTo>
                    <a:lnTo>
                      <a:pt x="23" y="276"/>
                    </a:lnTo>
                    <a:lnTo>
                      <a:pt x="23" y="276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84706"/>
                      <a:invGamma/>
                    </a:schemeClr>
                  </a:gs>
                </a:gsLst>
                <a:lin ang="27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21" name="Freeform 1051"/>
              <p:cNvSpPr>
                <a:spLocks/>
              </p:cNvSpPr>
              <p:nvPr/>
            </p:nvSpPr>
            <p:spPr bwMode="hidden">
              <a:xfrm>
                <a:off x="2082" y="3828"/>
                <a:ext cx="407" cy="486"/>
              </a:xfrm>
              <a:custGeom>
                <a:avLst/>
                <a:gdLst/>
                <a:ahLst/>
                <a:cxnLst>
                  <a:cxn ang="0">
                    <a:pos x="18" y="300"/>
                  </a:cxn>
                  <a:cxn ang="0">
                    <a:pos x="24" y="246"/>
                  </a:cxn>
                  <a:cxn ang="0">
                    <a:pos x="48" y="198"/>
                  </a:cxn>
                  <a:cxn ang="0">
                    <a:pos x="83" y="150"/>
                  </a:cxn>
                  <a:cxn ang="0">
                    <a:pos x="131" y="108"/>
                  </a:cxn>
                  <a:cxn ang="0">
                    <a:pos x="185" y="72"/>
                  </a:cxn>
                  <a:cxn ang="0">
                    <a:pos x="251" y="42"/>
                  </a:cxn>
                  <a:cxn ang="0">
                    <a:pos x="329" y="24"/>
                  </a:cxn>
                  <a:cxn ang="0">
                    <a:pos x="406" y="6"/>
                  </a:cxn>
                  <a:cxn ang="0">
                    <a:pos x="406" y="0"/>
                  </a:cxn>
                  <a:cxn ang="0">
                    <a:pos x="323" y="12"/>
                  </a:cxn>
                  <a:cxn ang="0">
                    <a:pos x="245" y="36"/>
                  </a:cxn>
                  <a:cxn ang="0">
                    <a:pos x="179" y="66"/>
                  </a:cxn>
                  <a:cxn ang="0">
                    <a:pos x="119" y="102"/>
                  </a:cxn>
                  <a:cxn ang="0">
                    <a:pos x="72" y="144"/>
                  </a:cxn>
                  <a:cxn ang="0">
                    <a:pos x="30" y="192"/>
                  </a:cxn>
                  <a:cxn ang="0">
                    <a:pos x="6" y="246"/>
                  </a:cxn>
                  <a:cxn ang="0">
                    <a:pos x="0" y="300"/>
                  </a:cxn>
                  <a:cxn ang="0">
                    <a:pos x="6" y="348"/>
                  </a:cxn>
                  <a:cxn ang="0">
                    <a:pos x="30" y="396"/>
                  </a:cxn>
                  <a:cxn ang="0">
                    <a:pos x="66" y="444"/>
                  </a:cxn>
                  <a:cxn ang="0">
                    <a:pos x="107" y="486"/>
                  </a:cxn>
                  <a:cxn ang="0">
                    <a:pos x="131" y="486"/>
                  </a:cxn>
                  <a:cxn ang="0">
                    <a:pos x="83" y="450"/>
                  </a:cxn>
                  <a:cxn ang="0">
                    <a:pos x="48" y="402"/>
                  </a:cxn>
                  <a:cxn ang="0">
                    <a:pos x="24" y="354"/>
                  </a:cxn>
                  <a:cxn ang="0">
                    <a:pos x="18" y="300"/>
                  </a:cxn>
                  <a:cxn ang="0">
                    <a:pos x="18" y="300"/>
                  </a:cxn>
                </a:cxnLst>
                <a:rect l="0" t="0" r="r" b="b"/>
                <a:pathLst>
                  <a:path w="406" h="486">
                    <a:moveTo>
                      <a:pt x="18" y="300"/>
                    </a:moveTo>
                    <a:lnTo>
                      <a:pt x="24" y="246"/>
                    </a:lnTo>
                    <a:lnTo>
                      <a:pt x="48" y="198"/>
                    </a:lnTo>
                    <a:lnTo>
                      <a:pt x="83" y="150"/>
                    </a:lnTo>
                    <a:lnTo>
                      <a:pt x="131" y="108"/>
                    </a:lnTo>
                    <a:lnTo>
                      <a:pt x="185" y="72"/>
                    </a:lnTo>
                    <a:lnTo>
                      <a:pt x="251" y="42"/>
                    </a:lnTo>
                    <a:lnTo>
                      <a:pt x="329" y="24"/>
                    </a:lnTo>
                    <a:lnTo>
                      <a:pt x="406" y="6"/>
                    </a:lnTo>
                    <a:lnTo>
                      <a:pt x="406" y="0"/>
                    </a:lnTo>
                    <a:lnTo>
                      <a:pt x="323" y="12"/>
                    </a:lnTo>
                    <a:lnTo>
                      <a:pt x="245" y="36"/>
                    </a:lnTo>
                    <a:lnTo>
                      <a:pt x="179" y="66"/>
                    </a:lnTo>
                    <a:lnTo>
                      <a:pt x="119" y="102"/>
                    </a:lnTo>
                    <a:lnTo>
                      <a:pt x="72" y="144"/>
                    </a:lnTo>
                    <a:lnTo>
                      <a:pt x="30" y="192"/>
                    </a:lnTo>
                    <a:lnTo>
                      <a:pt x="6" y="246"/>
                    </a:lnTo>
                    <a:lnTo>
                      <a:pt x="0" y="300"/>
                    </a:lnTo>
                    <a:lnTo>
                      <a:pt x="6" y="348"/>
                    </a:lnTo>
                    <a:lnTo>
                      <a:pt x="30" y="396"/>
                    </a:lnTo>
                    <a:lnTo>
                      <a:pt x="66" y="444"/>
                    </a:lnTo>
                    <a:lnTo>
                      <a:pt x="107" y="486"/>
                    </a:lnTo>
                    <a:lnTo>
                      <a:pt x="131" y="486"/>
                    </a:lnTo>
                    <a:lnTo>
                      <a:pt x="83" y="450"/>
                    </a:lnTo>
                    <a:lnTo>
                      <a:pt x="48" y="402"/>
                    </a:lnTo>
                    <a:lnTo>
                      <a:pt x="24" y="354"/>
                    </a:lnTo>
                    <a:lnTo>
                      <a:pt x="18" y="300"/>
                    </a:lnTo>
                    <a:lnTo>
                      <a:pt x="18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90980"/>
                      <a:invGamma/>
                    </a:schemeClr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22" name="Freeform 1052"/>
              <p:cNvSpPr>
                <a:spLocks/>
              </p:cNvSpPr>
              <p:nvPr/>
            </p:nvSpPr>
            <p:spPr bwMode="hidden">
              <a:xfrm>
                <a:off x="2987" y="4044"/>
                <a:ext cx="108" cy="252"/>
              </a:xfrm>
              <a:custGeom>
                <a:avLst/>
                <a:gdLst/>
                <a:ahLst/>
                <a:cxnLst>
                  <a:cxn ang="0">
                    <a:pos x="89" y="84"/>
                  </a:cxn>
                  <a:cxn ang="0">
                    <a:pos x="83" y="132"/>
                  </a:cxn>
                  <a:cxn ang="0">
                    <a:pos x="65" y="174"/>
                  </a:cxn>
                  <a:cxn ang="0">
                    <a:pos x="36" y="216"/>
                  </a:cxn>
                  <a:cxn ang="0">
                    <a:pos x="0" y="252"/>
                  </a:cxn>
                  <a:cxn ang="0">
                    <a:pos x="18" y="252"/>
                  </a:cxn>
                  <a:cxn ang="0">
                    <a:pos x="53" y="216"/>
                  </a:cxn>
                  <a:cxn ang="0">
                    <a:pos x="83" y="174"/>
                  </a:cxn>
                  <a:cxn ang="0">
                    <a:pos x="101" y="132"/>
                  </a:cxn>
                  <a:cxn ang="0">
                    <a:pos x="107" y="84"/>
                  </a:cxn>
                  <a:cxn ang="0">
                    <a:pos x="101" y="42"/>
                  </a:cxn>
                  <a:cxn ang="0">
                    <a:pos x="89" y="0"/>
                  </a:cxn>
                  <a:cxn ang="0">
                    <a:pos x="65" y="0"/>
                  </a:cxn>
                  <a:cxn ang="0">
                    <a:pos x="83" y="42"/>
                  </a:cxn>
                  <a:cxn ang="0">
                    <a:pos x="89" y="84"/>
                  </a:cxn>
                  <a:cxn ang="0">
                    <a:pos x="89" y="84"/>
                  </a:cxn>
                </a:cxnLst>
                <a:rect l="0" t="0" r="r" b="b"/>
                <a:pathLst>
                  <a:path w="107" h="252">
                    <a:moveTo>
                      <a:pt x="89" y="84"/>
                    </a:moveTo>
                    <a:lnTo>
                      <a:pt x="83" y="132"/>
                    </a:lnTo>
                    <a:lnTo>
                      <a:pt x="65" y="174"/>
                    </a:lnTo>
                    <a:lnTo>
                      <a:pt x="36" y="216"/>
                    </a:lnTo>
                    <a:lnTo>
                      <a:pt x="0" y="252"/>
                    </a:lnTo>
                    <a:lnTo>
                      <a:pt x="18" y="252"/>
                    </a:lnTo>
                    <a:lnTo>
                      <a:pt x="53" y="216"/>
                    </a:lnTo>
                    <a:lnTo>
                      <a:pt x="83" y="174"/>
                    </a:lnTo>
                    <a:lnTo>
                      <a:pt x="101" y="132"/>
                    </a:lnTo>
                    <a:lnTo>
                      <a:pt x="107" y="84"/>
                    </a:lnTo>
                    <a:lnTo>
                      <a:pt x="101" y="42"/>
                    </a:lnTo>
                    <a:lnTo>
                      <a:pt x="89" y="0"/>
                    </a:lnTo>
                    <a:lnTo>
                      <a:pt x="65" y="0"/>
                    </a:lnTo>
                    <a:lnTo>
                      <a:pt x="83" y="42"/>
                    </a:lnTo>
                    <a:lnTo>
                      <a:pt x="89" y="84"/>
                    </a:lnTo>
                    <a:lnTo>
                      <a:pt x="89" y="84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81961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23" name="Freeform 1053"/>
              <p:cNvSpPr>
                <a:spLocks/>
              </p:cNvSpPr>
              <p:nvPr/>
            </p:nvSpPr>
            <p:spPr bwMode="hidden">
              <a:xfrm>
                <a:off x="2068" y="3685"/>
                <a:ext cx="835" cy="150"/>
              </a:xfrm>
              <a:custGeom>
                <a:avLst/>
                <a:gdLst/>
                <a:ahLst/>
                <a:cxnLst>
                  <a:cxn ang="0">
                    <a:pos x="518" y="18"/>
                  </a:cxn>
                  <a:cxn ang="0">
                    <a:pos x="597" y="24"/>
                  </a:cxn>
                  <a:cxn ang="0">
                    <a:pos x="682" y="30"/>
                  </a:cxn>
                  <a:cxn ang="0">
                    <a:pos x="755" y="42"/>
                  </a:cxn>
                  <a:cxn ang="0">
                    <a:pos x="828" y="60"/>
                  </a:cxn>
                  <a:cxn ang="0">
                    <a:pos x="835" y="42"/>
                  </a:cxn>
                  <a:cxn ang="0">
                    <a:pos x="761" y="24"/>
                  </a:cxn>
                  <a:cxn ang="0">
                    <a:pos x="688" y="12"/>
                  </a:cxn>
                  <a:cxn ang="0">
                    <a:pos x="603" y="6"/>
                  </a:cxn>
                  <a:cxn ang="0">
                    <a:pos x="518" y="0"/>
                  </a:cxn>
                  <a:cxn ang="0">
                    <a:pos x="372" y="12"/>
                  </a:cxn>
                  <a:cxn ang="0">
                    <a:pos x="232" y="36"/>
                  </a:cxn>
                  <a:cxn ang="0">
                    <a:pos x="110" y="78"/>
                  </a:cxn>
                  <a:cxn ang="0">
                    <a:pos x="0" y="132"/>
                  </a:cxn>
                  <a:cxn ang="0">
                    <a:pos x="19" y="150"/>
                  </a:cxn>
                  <a:cxn ang="0">
                    <a:pos x="122" y="96"/>
                  </a:cxn>
                  <a:cxn ang="0">
                    <a:pos x="244" y="54"/>
                  </a:cxn>
                  <a:cxn ang="0">
                    <a:pos x="378" y="30"/>
                  </a:cxn>
                  <a:cxn ang="0">
                    <a:pos x="518" y="18"/>
                  </a:cxn>
                  <a:cxn ang="0">
                    <a:pos x="518" y="18"/>
                  </a:cxn>
                </a:cxnLst>
                <a:rect l="0" t="0" r="r" b="b"/>
                <a:pathLst>
                  <a:path w="835" h="150">
                    <a:moveTo>
                      <a:pt x="518" y="18"/>
                    </a:moveTo>
                    <a:lnTo>
                      <a:pt x="597" y="24"/>
                    </a:lnTo>
                    <a:lnTo>
                      <a:pt x="682" y="30"/>
                    </a:lnTo>
                    <a:lnTo>
                      <a:pt x="755" y="42"/>
                    </a:lnTo>
                    <a:lnTo>
                      <a:pt x="828" y="60"/>
                    </a:lnTo>
                    <a:lnTo>
                      <a:pt x="835" y="42"/>
                    </a:lnTo>
                    <a:lnTo>
                      <a:pt x="761" y="24"/>
                    </a:lnTo>
                    <a:lnTo>
                      <a:pt x="688" y="12"/>
                    </a:lnTo>
                    <a:lnTo>
                      <a:pt x="603" y="6"/>
                    </a:lnTo>
                    <a:lnTo>
                      <a:pt x="518" y="0"/>
                    </a:lnTo>
                    <a:lnTo>
                      <a:pt x="372" y="12"/>
                    </a:lnTo>
                    <a:lnTo>
                      <a:pt x="232" y="36"/>
                    </a:lnTo>
                    <a:lnTo>
                      <a:pt x="110" y="78"/>
                    </a:lnTo>
                    <a:lnTo>
                      <a:pt x="0" y="132"/>
                    </a:lnTo>
                    <a:lnTo>
                      <a:pt x="19" y="150"/>
                    </a:lnTo>
                    <a:lnTo>
                      <a:pt x="122" y="96"/>
                    </a:lnTo>
                    <a:lnTo>
                      <a:pt x="244" y="54"/>
                    </a:lnTo>
                    <a:lnTo>
                      <a:pt x="378" y="30"/>
                    </a:lnTo>
                    <a:lnTo>
                      <a:pt x="518" y="18"/>
                    </a:lnTo>
                    <a:lnTo>
                      <a:pt x="518" y="1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24" name="Freeform 1054"/>
              <p:cNvSpPr>
                <a:spLocks/>
              </p:cNvSpPr>
              <p:nvPr/>
            </p:nvSpPr>
            <p:spPr bwMode="hidden">
              <a:xfrm>
                <a:off x="1867" y="3853"/>
                <a:ext cx="171" cy="461"/>
              </a:xfrm>
              <a:custGeom>
                <a:avLst/>
                <a:gdLst/>
                <a:ahLst/>
                <a:cxnLst>
                  <a:cxn ang="0">
                    <a:pos x="31" y="263"/>
                  </a:cxn>
                  <a:cxn ang="0">
                    <a:pos x="43" y="191"/>
                  </a:cxn>
                  <a:cxn ang="0">
                    <a:pos x="67" y="131"/>
                  </a:cxn>
                  <a:cxn ang="0">
                    <a:pos x="116" y="72"/>
                  </a:cxn>
                  <a:cxn ang="0">
                    <a:pos x="171" y="18"/>
                  </a:cxn>
                  <a:cxn ang="0">
                    <a:pos x="153" y="0"/>
                  </a:cxn>
                  <a:cxn ang="0">
                    <a:pos x="86" y="60"/>
                  </a:cxn>
                  <a:cxn ang="0">
                    <a:pos x="43" y="120"/>
                  </a:cxn>
                  <a:cxn ang="0">
                    <a:pos x="13" y="191"/>
                  </a:cxn>
                  <a:cxn ang="0">
                    <a:pos x="0" y="263"/>
                  </a:cxn>
                  <a:cxn ang="0">
                    <a:pos x="6" y="317"/>
                  </a:cxn>
                  <a:cxn ang="0">
                    <a:pos x="25" y="365"/>
                  </a:cxn>
                  <a:cxn ang="0">
                    <a:pos x="49" y="413"/>
                  </a:cxn>
                  <a:cxn ang="0">
                    <a:pos x="86" y="461"/>
                  </a:cxn>
                  <a:cxn ang="0">
                    <a:pos x="122" y="461"/>
                  </a:cxn>
                  <a:cxn ang="0">
                    <a:pos x="86" y="413"/>
                  </a:cxn>
                  <a:cxn ang="0">
                    <a:pos x="55" y="365"/>
                  </a:cxn>
                  <a:cxn ang="0">
                    <a:pos x="37" y="317"/>
                  </a:cxn>
                  <a:cxn ang="0">
                    <a:pos x="31" y="263"/>
                  </a:cxn>
                  <a:cxn ang="0">
                    <a:pos x="31" y="263"/>
                  </a:cxn>
                </a:cxnLst>
                <a:rect l="0" t="0" r="r" b="b"/>
                <a:pathLst>
                  <a:path w="171" h="461">
                    <a:moveTo>
                      <a:pt x="31" y="263"/>
                    </a:moveTo>
                    <a:lnTo>
                      <a:pt x="43" y="191"/>
                    </a:lnTo>
                    <a:lnTo>
                      <a:pt x="67" y="131"/>
                    </a:lnTo>
                    <a:lnTo>
                      <a:pt x="116" y="72"/>
                    </a:lnTo>
                    <a:lnTo>
                      <a:pt x="171" y="18"/>
                    </a:lnTo>
                    <a:lnTo>
                      <a:pt x="153" y="0"/>
                    </a:lnTo>
                    <a:lnTo>
                      <a:pt x="86" y="60"/>
                    </a:lnTo>
                    <a:lnTo>
                      <a:pt x="43" y="120"/>
                    </a:lnTo>
                    <a:lnTo>
                      <a:pt x="13" y="191"/>
                    </a:lnTo>
                    <a:lnTo>
                      <a:pt x="0" y="263"/>
                    </a:lnTo>
                    <a:lnTo>
                      <a:pt x="6" y="317"/>
                    </a:lnTo>
                    <a:lnTo>
                      <a:pt x="25" y="365"/>
                    </a:lnTo>
                    <a:lnTo>
                      <a:pt x="49" y="413"/>
                    </a:lnTo>
                    <a:lnTo>
                      <a:pt x="86" y="461"/>
                    </a:lnTo>
                    <a:lnTo>
                      <a:pt x="122" y="461"/>
                    </a:lnTo>
                    <a:lnTo>
                      <a:pt x="86" y="413"/>
                    </a:lnTo>
                    <a:lnTo>
                      <a:pt x="55" y="365"/>
                    </a:lnTo>
                    <a:lnTo>
                      <a:pt x="37" y="317"/>
                    </a:lnTo>
                    <a:lnTo>
                      <a:pt x="31" y="263"/>
                    </a:lnTo>
                    <a:lnTo>
                      <a:pt x="31" y="263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25" name="Freeform 1055"/>
              <p:cNvSpPr>
                <a:spLocks/>
              </p:cNvSpPr>
              <p:nvPr/>
            </p:nvSpPr>
            <p:spPr bwMode="hidden">
              <a:xfrm>
                <a:off x="2951" y="3751"/>
                <a:ext cx="360" cy="563"/>
              </a:xfrm>
              <a:custGeom>
                <a:avLst/>
                <a:gdLst/>
                <a:ahLst/>
                <a:cxnLst>
                  <a:cxn ang="0">
                    <a:pos x="360" y="365"/>
                  </a:cxn>
                  <a:cxn ang="0">
                    <a:pos x="353" y="305"/>
                  </a:cxn>
                  <a:cxn ang="0">
                    <a:pos x="335" y="251"/>
                  </a:cxn>
                  <a:cxn ang="0">
                    <a:pos x="305" y="204"/>
                  </a:cxn>
                  <a:cxn ang="0">
                    <a:pos x="262" y="156"/>
                  </a:cxn>
                  <a:cxn ang="0">
                    <a:pos x="213" y="108"/>
                  </a:cxn>
                  <a:cxn ang="0">
                    <a:pos x="159" y="66"/>
                  </a:cxn>
                  <a:cxn ang="0">
                    <a:pos x="92" y="30"/>
                  </a:cxn>
                  <a:cxn ang="0">
                    <a:pos x="19" y="0"/>
                  </a:cxn>
                  <a:cxn ang="0">
                    <a:pos x="0" y="12"/>
                  </a:cxn>
                  <a:cxn ang="0">
                    <a:pos x="67" y="42"/>
                  </a:cxn>
                  <a:cxn ang="0">
                    <a:pos x="134" y="78"/>
                  </a:cxn>
                  <a:cxn ang="0">
                    <a:pos x="189" y="114"/>
                  </a:cxn>
                  <a:cxn ang="0">
                    <a:pos x="238" y="162"/>
                  </a:cxn>
                  <a:cxn ang="0">
                    <a:pos x="274" y="210"/>
                  </a:cxn>
                  <a:cxn ang="0">
                    <a:pos x="299" y="257"/>
                  </a:cxn>
                  <a:cxn ang="0">
                    <a:pos x="317" y="311"/>
                  </a:cxn>
                  <a:cxn ang="0">
                    <a:pos x="323" y="365"/>
                  </a:cxn>
                  <a:cxn ang="0">
                    <a:pos x="317" y="419"/>
                  </a:cxn>
                  <a:cxn ang="0">
                    <a:pos x="299" y="467"/>
                  </a:cxn>
                  <a:cxn ang="0">
                    <a:pos x="274" y="515"/>
                  </a:cxn>
                  <a:cxn ang="0">
                    <a:pos x="238" y="563"/>
                  </a:cxn>
                  <a:cxn ang="0">
                    <a:pos x="268" y="563"/>
                  </a:cxn>
                  <a:cxn ang="0">
                    <a:pos x="311" y="515"/>
                  </a:cxn>
                  <a:cxn ang="0">
                    <a:pos x="335" y="467"/>
                  </a:cxn>
                  <a:cxn ang="0">
                    <a:pos x="353" y="419"/>
                  </a:cxn>
                  <a:cxn ang="0">
                    <a:pos x="360" y="365"/>
                  </a:cxn>
                  <a:cxn ang="0">
                    <a:pos x="360" y="365"/>
                  </a:cxn>
                </a:cxnLst>
                <a:rect l="0" t="0" r="r" b="b"/>
                <a:pathLst>
                  <a:path w="360" h="563">
                    <a:moveTo>
                      <a:pt x="360" y="365"/>
                    </a:moveTo>
                    <a:lnTo>
                      <a:pt x="353" y="305"/>
                    </a:lnTo>
                    <a:lnTo>
                      <a:pt x="335" y="251"/>
                    </a:lnTo>
                    <a:lnTo>
                      <a:pt x="305" y="204"/>
                    </a:lnTo>
                    <a:lnTo>
                      <a:pt x="262" y="156"/>
                    </a:lnTo>
                    <a:lnTo>
                      <a:pt x="213" y="108"/>
                    </a:lnTo>
                    <a:lnTo>
                      <a:pt x="159" y="66"/>
                    </a:lnTo>
                    <a:lnTo>
                      <a:pt x="92" y="30"/>
                    </a:lnTo>
                    <a:lnTo>
                      <a:pt x="19" y="0"/>
                    </a:lnTo>
                    <a:lnTo>
                      <a:pt x="0" y="12"/>
                    </a:lnTo>
                    <a:lnTo>
                      <a:pt x="67" y="42"/>
                    </a:lnTo>
                    <a:lnTo>
                      <a:pt x="134" y="78"/>
                    </a:lnTo>
                    <a:lnTo>
                      <a:pt x="189" y="114"/>
                    </a:lnTo>
                    <a:lnTo>
                      <a:pt x="238" y="162"/>
                    </a:lnTo>
                    <a:lnTo>
                      <a:pt x="274" y="210"/>
                    </a:lnTo>
                    <a:lnTo>
                      <a:pt x="299" y="257"/>
                    </a:lnTo>
                    <a:lnTo>
                      <a:pt x="317" y="311"/>
                    </a:lnTo>
                    <a:lnTo>
                      <a:pt x="323" y="365"/>
                    </a:lnTo>
                    <a:lnTo>
                      <a:pt x="317" y="419"/>
                    </a:lnTo>
                    <a:lnTo>
                      <a:pt x="299" y="467"/>
                    </a:lnTo>
                    <a:lnTo>
                      <a:pt x="274" y="515"/>
                    </a:lnTo>
                    <a:lnTo>
                      <a:pt x="238" y="563"/>
                    </a:lnTo>
                    <a:lnTo>
                      <a:pt x="268" y="563"/>
                    </a:lnTo>
                    <a:lnTo>
                      <a:pt x="311" y="515"/>
                    </a:lnTo>
                    <a:lnTo>
                      <a:pt x="335" y="467"/>
                    </a:lnTo>
                    <a:lnTo>
                      <a:pt x="353" y="419"/>
                    </a:lnTo>
                    <a:lnTo>
                      <a:pt x="360" y="365"/>
                    </a:lnTo>
                    <a:lnTo>
                      <a:pt x="360" y="365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87843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26" name="Freeform 1056"/>
              <p:cNvSpPr>
                <a:spLocks/>
              </p:cNvSpPr>
              <p:nvPr/>
            </p:nvSpPr>
            <p:spPr bwMode="hidden">
              <a:xfrm>
                <a:off x="2318" y="3631"/>
                <a:ext cx="1078" cy="425"/>
              </a:xfrm>
              <a:custGeom>
                <a:avLst/>
                <a:gdLst/>
                <a:ahLst/>
                <a:cxnLst>
                  <a:cxn ang="0">
                    <a:pos x="1053" y="425"/>
                  </a:cxn>
                  <a:cxn ang="0">
                    <a:pos x="1078" y="419"/>
                  </a:cxn>
                  <a:cxn ang="0">
                    <a:pos x="1066" y="377"/>
                  </a:cxn>
                  <a:cxn ang="0">
                    <a:pos x="1047" y="336"/>
                  </a:cxn>
                  <a:cxn ang="0">
                    <a:pos x="986" y="252"/>
                  </a:cxn>
                  <a:cxn ang="0">
                    <a:pos x="907" y="180"/>
                  </a:cxn>
                  <a:cxn ang="0">
                    <a:pos x="810" y="120"/>
                  </a:cxn>
                  <a:cxn ang="0">
                    <a:pos x="694" y="72"/>
                  </a:cxn>
                  <a:cxn ang="0">
                    <a:pos x="560" y="30"/>
                  </a:cxn>
                  <a:cxn ang="0">
                    <a:pos x="420" y="6"/>
                  </a:cxn>
                  <a:cxn ang="0">
                    <a:pos x="268" y="0"/>
                  </a:cxn>
                  <a:cxn ang="0">
                    <a:pos x="134" y="6"/>
                  </a:cxn>
                  <a:cxn ang="0">
                    <a:pos x="0" y="24"/>
                  </a:cxn>
                  <a:cxn ang="0">
                    <a:pos x="12" y="36"/>
                  </a:cxn>
                  <a:cxn ang="0">
                    <a:pos x="134" y="18"/>
                  </a:cxn>
                  <a:cxn ang="0">
                    <a:pos x="268" y="12"/>
                  </a:cxn>
                  <a:cxn ang="0">
                    <a:pos x="420" y="18"/>
                  </a:cxn>
                  <a:cxn ang="0">
                    <a:pos x="554" y="42"/>
                  </a:cxn>
                  <a:cxn ang="0">
                    <a:pos x="682" y="84"/>
                  </a:cxn>
                  <a:cxn ang="0">
                    <a:pos x="798" y="132"/>
                  </a:cxn>
                  <a:cxn ang="0">
                    <a:pos x="895" y="192"/>
                  </a:cxn>
                  <a:cxn ang="0">
                    <a:pos x="968" y="264"/>
                  </a:cxn>
                  <a:cxn ang="0">
                    <a:pos x="999" y="300"/>
                  </a:cxn>
                  <a:cxn ang="0">
                    <a:pos x="1023" y="342"/>
                  </a:cxn>
                  <a:cxn ang="0">
                    <a:pos x="1041" y="383"/>
                  </a:cxn>
                  <a:cxn ang="0">
                    <a:pos x="1053" y="425"/>
                  </a:cxn>
                  <a:cxn ang="0">
                    <a:pos x="1053" y="425"/>
                  </a:cxn>
                </a:cxnLst>
                <a:rect l="0" t="0" r="r" b="b"/>
                <a:pathLst>
                  <a:path w="1078" h="425">
                    <a:moveTo>
                      <a:pt x="1053" y="425"/>
                    </a:moveTo>
                    <a:lnTo>
                      <a:pt x="1078" y="419"/>
                    </a:lnTo>
                    <a:lnTo>
                      <a:pt x="1066" y="377"/>
                    </a:lnTo>
                    <a:lnTo>
                      <a:pt x="1047" y="336"/>
                    </a:lnTo>
                    <a:lnTo>
                      <a:pt x="986" y="252"/>
                    </a:lnTo>
                    <a:lnTo>
                      <a:pt x="907" y="180"/>
                    </a:lnTo>
                    <a:lnTo>
                      <a:pt x="810" y="120"/>
                    </a:lnTo>
                    <a:lnTo>
                      <a:pt x="694" y="72"/>
                    </a:lnTo>
                    <a:lnTo>
                      <a:pt x="560" y="30"/>
                    </a:lnTo>
                    <a:lnTo>
                      <a:pt x="420" y="6"/>
                    </a:lnTo>
                    <a:lnTo>
                      <a:pt x="268" y="0"/>
                    </a:lnTo>
                    <a:lnTo>
                      <a:pt x="134" y="6"/>
                    </a:lnTo>
                    <a:lnTo>
                      <a:pt x="0" y="24"/>
                    </a:lnTo>
                    <a:lnTo>
                      <a:pt x="12" y="36"/>
                    </a:lnTo>
                    <a:lnTo>
                      <a:pt x="134" y="18"/>
                    </a:lnTo>
                    <a:lnTo>
                      <a:pt x="268" y="12"/>
                    </a:lnTo>
                    <a:lnTo>
                      <a:pt x="420" y="18"/>
                    </a:lnTo>
                    <a:lnTo>
                      <a:pt x="554" y="42"/>
                    </a:lnTo>
                    <a:lnTo>
                      <a:pt x="682" y="84"/>
                    </a:lnTo>
                    <a:lnTo>
                      <a:pt x="798" y="132"/>
                    </a:lnTo>
                    <a:lnTo>
                      <a:pt x="895" y="192"/>
                    </a:lnTo>
                    <a:lnTo>
                      <a:pt x="968" y="264"/>
                    </a:lnTo>
                    <a:lnTo>
                      <a:pt x="999" y="300"/>
                    </a:lnTo>
                    <a:lnTo>
                      <a:pt x="1023" y="342"/>
                    </a:lnTo>
                    <a:lnTo>
                      <a:pt x="1041" y="383"/>
                    </a:lnTo>
                    <a:lnTo>
                      <a:pt x="1053" y="425"/>
                    </a:lnTo>
                    <a:lnTo>
                      <a:pt x="1053" y="425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87843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27" name="Freeform 1057"/>
              <p:cNvSpPr>
                <a:spLocks/>
              </p:cNvSpPr>
              <p:nvPr/>
            </p:nvSpPr>
            <p:spPr bwMode="hidden">
              <a:xfrm>
                <a:off x="3304" y="4080"/>
                <a:ext cx="98" cy="234"/>
              </a:xfrm>
              <a:custGeom>
                <a:avLst/>
                <a:gdLst/>
                <a:ahLst/>
                <a:cxnLst>
                  <a:cxn ang="0">
                    <a:pos x="0" y="234"/>
                  </a:cxn>
                  <a:cxn ang="0">
                    <a:pos x="25" y="234"/>
                  </a:cxn>
                  <a:cxn ang="0">
                    <a:pos x="55" y="186"/>
                  </a:cxn>
                  <a:cxn ang="0">
                    <a:pos x="80" y="138"/>
                  </a:cxn>
                  <a:cxn ang="0">
                    <a:pos x="92" y="90"/>
                  </a:cxn>
                  <a:cxn ang="0">
                    <a:pos x="98" y="36"/>
                  </a:cxn>
                  <a:cxn ang="0">
                    <a:pos x="98" y="0"/>
                  </a:cxn>
                  <a:cxn ang="0">
                    <a:pos x="74" y="0"/>
                  </a:cxn>
                  <a:cxn ang="0">
                    <a:pos x="74" y="36"/>
                  </a:cxn>
                  <a:cxn ang="0">
                    <a:pos x="67" y="90"/>
                  </a:cxn>
                  <a:cxn ang="0">
                    <a:pos x="55" y="138"/>
                  </a:cxn>
                  <a:cxn ang="0">
                    <a:pos x="31" y="186"/>
                  </a:cxn>
                  <a:cxn ang="0">
                    <a:pos x="0" y="234"/>
                  </a:cxn>
                  <a:cxn ang="0">
                    <a:pos x="0" y="234"/>
                  </a:cxn>
                </a:cxnLst>
                <a:rect l="0" t="0" r="r" b="b"/>
                <a:pathLst>
                  <a:path w="98" h="234">
                    <a:moveTo>
                      <a:pt x="0" y="234"/>
                    </a:moveTo>
                    <a:lnTo>
                      <a:pt x="25" y="234"/>
                    </a:lnTo>
                    <a:lnTo>
                      <a:pt x="55" y="186"/>
                    </a:lnTo>
                    <a:lnTo>
                      <a:pt x="80" y="138"/>
                    </a:lnTo>
                    <a:lnTo>
                      <a:pt x="92" y="90"/>
                    </a:lnTo>
                    <a:lnTo>
                      <a:pt x="98" y="36"/>
                    </a:lnTo>
                    <a:lnTo>
                      <a:pt x="98" y="0"/>
                    </a:lnTo>
                    <a:lnTo>
                      <a:pt x="74" y="0"/>
                    </a:lnTo>
                    <a:lnTo>
                      <a:pt x="74" y="36"/>
                    </a:lnTo>
                    <a:lnTo>
                      <a:pt x="67" y="90"/>
                    </a:lnTo>
                    <a:lnTo>
                      <a:pt x="55" y="138"/>
                    </a:lnTo>
                    <a:lnTo>
                      <a:pt x="31" y="186"/>
                    </a:lnTo>
                    <a:lnTo>
                      <a:pt x="0" y="234"/>
                    </a:lnTo>
                    <a:lnTo>
                      <a:pt x="0" y="234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87843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28" name="Freeform 1058"/>
              <p:cNvSpPr>
                <a:spLocks/>
              </p:cNvSpPr>
              <p:nvPr/>
            </p:nvSpPr>
            <p:spPr bwMode="hidden">
              <a:xfrm>
                <a:off x="1776" y="3673"/>
                <a:ext cx="481" cy="641"/>
              </a:xfrm>
              <a:custGeom>
                <a:avLst/>
                <a:gdLst/>
                <a:ahLst/>
                <a:cxnLst>
                  <a:cxn ang="0">
                    <a:pos x="18" y="443"/>
                  </a:cxn>
                  <a:cxn ang="0">
                    <a:pos x="24" y="371"/>
                  </a:cxn>
                  <a:cxn ang="0">
                    <a:pos x="55" y="305"/>
                  </a:cxn>
                  <a:cxn ang="0">
                    <a:pos x="91" y="246"/>
                  </a:cxn>
                  <a:cxn ang="0">
                    <a:pos x="146" y="186"/>
                  </a:cxn>
                  <a:cxn ang="0">
                    <a:pos x="213" y="132"/>
                  </a:cxn>
                  <a:cxn ang="0">
                    <a:pos x="292" y="84"/>
                  </a:cxn>
                  <a:cxn ang="0">
                    <a:pos x="384" y="48"/>
                  </a:cxn>
                  <a:cxn ang="0">
                    <a:pos x="481" y="12"/>
                  </a:cxn>
                  <a:cxn ang="0">
                    <a:pos x="457" y="0"/>
                  </a:cxn>
                  <a:cxn ang="0">
                    <a:pos x="359" y="36"/>
                  </a:cxn>
                  <a:cxn ang="0">
                    <a:pos x="274" y="78"/>
                  </a:cxn>
                  <a:cxn ang="0">
                    <a:pos x="195" y="126"/>
                  </a:cxn>
                  <a:cxn ang="0">
                    <a:pos x="128" y="180"/>
                  </a:cxn>
                  <a:cxn ang="0">
                    <a:pos x="73" y="240"/>
                  </a:cxn>
                  <a:cxn ang="0">
                    <a:pos x="37" y="305"/>
                  </a:cxn>
                  <a:cxn ang="0">
                    <a:pos x="6" y="371"/>
                  </a:cxn>
                  <a:cxn ang="0">
                    <a:pos x="0" y="443"/>
                  </a:cxn>
                  <a:cxn ang="0">
                    <a:pos x="6" y="497"/>
                  </a:cxn>
                  <a:cxn ang="0">
                    <a:pos x="18" y="545"/>
                  </a:cxn>
                  <a:cxn ang="0">
                    <a:pos x="43" y="593"/>
                  </a:cxn>
                  <a:cxn ang="0">
                    <a:pos x="73" y="641"/>
                  </a:cxn>
                  <a:cxn ang="0">
                    <a:pos x="97" y="641"/>
                  </a:cxn>
                  <a:cxn ang="0">
                    <a:pos x="67" y="593"/>
                  </a:cxn>
                  <a:cxn ang="0">
                    <a:pos x="43" y="545"/>
                  </a:cxn>
                  <a:cxn ang="0">
                    <a:pos x="24" y="497"/>
                  </a:cxn>
                  <a:cxn ang="0">
                    <a:pos x="18" y="443"/>
                  </a:cxn>
                  <a:cxn ang="0">
                    <a:pos x="18" y="443"/>
                  </a:cxn>
                </a:cxnLst>
                <a:rect l="0" t="0" r="r" b="b"/>
                <a:pathLst>
                  <a:path w="481" h="641">
                    <a:moveTo>
                      <a:pt x="18" y="443"/>
                    </a:moveTo>
                    <a:lnTo>
                      <a:pt x="24" y="371"/>
                    </a:lnTo>
                    <a:lnTo>
                      <a:pt x="55" y="305"/>
                    </a:lnTo>
                    <a:lnTo>
                      <a:pt x="91" y="246"/>
                    </a:lnTo>
                    <a:lnTo>
                      <a:pt x="146" y="186"/>
                    </a:lnTo>
                    <a:lnTo>
                      <a:pt x="213" y="132"/>
                    </a:lnTo>
                    <a:lnTo>
                      <a:pt x="292" y="84"/>
                    </a:lnTo>
                    <a:lnTo>
                      <a:pt x="384" y="48"/>
                    </a:lnTo>
                    <a:lnTo>
                      <a:pt x="481" y="12"/>
                    </a:lnTo>
                    <a:lnTo>
                      <a:pt x="457" y="0"/>
                    </a:lnTo>
                    <a:lnTo>
                      <a:pt x="359" y="36"/>
                    </a:lnTo>
                    <a:lnTo>
                      <a:pt x="274" y="78"/>
                    </a:lnTo>
                    <a:lnTo>
                      <a:pt x="195" y="126"/>
                    </a:lnTo>
                    <a:lnTo>
                      <a:pt x="128" y="180"/>
                    </a:lnTo>
                    <a:lnTo>
                      <a:pt x="73" y="240"/>
                    </a:lnTo>
                    <a:lnTo>
                      <a:pt x="37" y="305"/>
                    </a:lnTo>
                    <a:lnTo>
                      <a:pt x="6" y="371"/>
                    </a:lnTo>
                    <a:lnTo>
                      <a:pt x="0" y="443"/>
                    </a:lnTo>
                    <a:lnTo>
                      <a:pt x="6" y="497"/>
                    </a:lnTo>
                    <a:lnTo>
                      <a:pt x="18" y="545"/>
                    </a:lnTo>
                    <a:lnTo>
                      <a:pt x="43" y="593"/>
                    </a:lnTo>
                    <a:lnTo>
                      <a:pt x="73" y="641"/>
                    </a:lnTo>
                    <a:lnTo>
                      <a:pt x="97" y="641"/>
                    </a:lnTo>
                    <a:lnTo>
                      <a:pt x="67" y="593"/>
                    </a:lnTo>
                    <a:lnTo>
                      <a:pt x="43" y="545"/>
                    </a:lnTo>
                    <a:lnTo>
                      <a:pt x="24" y="497"/>
                    </a:lnTo>
                    <a:lnTo>
                      <a:pt x="18" y="443"/>
                    </a:lnTo>
                    <a:lnTo>
                      <a:pt x="18" y="443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29" name="Freeform 1059"/>
              <p:cNvSpPr>
                <a:spLocks noEditPoints="1"/>
              </p:cNvSpPr>
              <p:nvPr/>
            </p:nvSpPr>
            <p:spPr bwMode="hidden">
              <a:xfrm>
                <a:off x="4200" y="3402"/>
                <a:ext cx="1201" cy="731"/>
              </a:xfrm>
              <a:custGeom>
                <a:avLst/>
                <a:gdLst/>
                <a:ahLst/>
                <a:cxnLst>
                  <a:cxn ang="0">
                    <a:pos x="484" y="6"/>
                  </a:cxn>
                  <a:cxn ang="0">
                    <a:pos x="263" y="60"/>
                  </a:cxn>
                  <a:cxn ang="0">
                    <a:pos x="101" y="162"/>
                  </a:cxn>
                  <a:cxn ang="0">
                    <a:pos x="12" y="294"/>
                  </a:cxn>
                  <a:cxn ang="0">
                    <a:pos x="0" y="366"/>
                  </a:cxn>
                  <a:cxn ang="0">
                    <a:pos x="12" y="437"/>
                  </a:cxn>
                  <a:cxn ang="0">
                    <a:pos x="101" y="569"/>
                  </a:cxn>
                  <a:cxn ang="0">
                    <a:pos x="263" y="671"/>
                  </a:cxn>
                  <a:cxn ang="0">
                    <a:pos x="484" y="725"/>
                  </a:cxn>
                  <a:cxn ang="0">
                    <a:pos x="723" y="725"/>
                  </a:cxn>
                  <a:cxn ang="0">
                    <a:pos x="938" y="671"/>
                  </a:cxn>
                  <a:cxn ang="0">
                    <a:pos x="1100" y="569"/>
                  </a:cxn>
                  <a:cxn ang="0">
                    <a:pos x="1189" y="437"/>
                  </a:cxn>
                  <a:cxn ang="0">
                    <a:pos x="1201" y="366"/>
                  </a:cxn>
                  <a:cxn ang="0">
                    <a:pos x="1189" y="294"/>
                  </a:cxn>
                  <a:cxn ang="0">
                    <a:pos x="1100" y="162"/>
                  </a:cxn>
                  <a:cxn ang="0">
                    <a:pos x="938" y="60"/>
                  </a:cxn>
                  <a:cxn ang="0">
                    <a:pos x="723" y="6"/>
                  </a:cxn>
                  <a:cxn ang="0">
                    <a:pos x="604" y="0"/>
                  </a:cxn>
                  <a:cxn ang="0">
                    <a:pos x="490" y="701"/>
                  </a:cxn>
                  <a:cxn ang="0">
                    <a:pos x="287" y="647"/>
                  </a:cxn>
                  <a:cxn ang="0">
                    <a:pos x="131" y="557"/>
                  </a:cxn>
                  <a:cxn ang="0">
                    <a:pos x="48" y="437"/>
                  </a:cxn>
                  <a:cxn ang="0">
                    <a:pos x="36" y="366"/>
                  </a:cxn>
                  <a:cxn ang="0">
                    <a:pos x="48" y="300"/>
                  </a:cxn>
                  <a:cxn ang="0">
                    <a:pos x="131" y="174"/>
                  </a:cxn>
                  <a:cxn ang="0">
                    <a:pos x="287" y="84"/>
                  </a:cxn>
                  <a:cxn ang="0">
                    <a:pos x="490" y="30"/>
                  </a:cxn>
                  <a:cxn ang="0">
                    <a:pos x="717" y="30"/>
                  </a:cxn>
                  <a:cxn ang="0">
                    <a:pos x="920" y="84"/>
                  </a:cxn>
                  <a:cxn ang="0">
                    <a:pos x="1070" y="174"/>
                  </a:cxn>
                  <a:cxn ang="0">
                    <a:pos x="1153" y="300"/>
                  </a:cxn>
                  <a:cxn ang="0">
                    <a:pos x="1153" y="437"/>
                  </a:cxn>
                  <a:cxn ang="0">
                    <a:pos x="1070" y="557"/>
                  </a:cxn>
                  <a:cxn ang="0">
                    <a:pos x="920" y="647"/>
                  </a:cxn>
                  <a:cxn ang="0">
                    <a:pos x="717" y="701"/>
                  </a:cxn>
                  <a:cxn ang="0">
                    <a:pos x="604" y="707"/>
                  </a:cxn>
                </a:cxnLst>
                <a:rect l="0" t="0" r="r" b="b"/>
                <a:pathLst>
                  <a:path w="1201" h="731">
                    <a:moveTo>
                      <a:pt x="604" y="0"/>
                    </a:moveTo>
                    <a:lnTo>
                      <a:pt x="484" y="6"/>
                    </a:lnTo>
                    <a:lnTo>
                      <a:pt x="370" y="30"/>
                    </a:lnTo>
                    <a:lnTo>
                      <a:pt x="263" y="60"/>
                    </a:lnTo>
                    <a:lnTo>
                      <a:pt x="179" y="108"/>
                    </a:lnTo>
                    <a:lnTo>
                      <a:pt x="101" y="162"/>
                    </a:lnTo>
                    <a:lnTo>
                      <a:pt x="48" y="222"/>
                    </a:lnTo>
                    <a:lnTo>
                      <a:pt x="12" y="294"/>
                    </a:lnTo>
                    <a:lnTo>
                      <a:pt x="6" y="330"/>
                    </a:lnTo>
                    <a:lnTo>
                      <a:pt x="0" y="366"/>
                    </a:lnTo>
                    <a:lnTo>
                      <a:pt x="6" y="401"/>
                    </a:lnTo>
                    <a:lnTo>
                      <a:pt x="12" y="437"/>
                    </a:lnTo>
                    <a:lnTo>
                      <a:pt x="48" y="509"/>
                    </a:lnTo>
                    <a:lnTo>
                      <a:pt x="101" y="569"/>
                    </a:lnTo>
                    <a:lnTo>
                      <a:pt x="179" y="623"/>
                    </a:lnTo>
                    <a:lnTo>
                      <a:pt x="263" y="671"/>
                    </a:lnTo>
                    <a:lnTo>
                      <a:pt x="370" y="701"/>
                    </a:lnTo>
                    <a:lnTo>
                      <a:pt x="484" y="725"/>
                    </a:lnTo>
                    <a:lnTo>
                      <a:pt x="604" y="731"/>
                    </a:lnTo>
                    <a:lnTo>
                      <a:pt x="723" y="725"/>
                    </a:lnTo>
                    <a:lnTo>
                      <a:pt x="837" y="701"/>
                    </a:lnTo>
                    <a:lnTo>
                      <a:pt x="938" y="671"/>
                    </a:lnTo>
                    <a:lnTo>
                      <a:pt x="1028" y="623"/>
                    </a:lnTo>
                    <a:lnTo>
                      <a:pt x="1100" y="569"/>
                    </a:lnTo>
                    <a:lnTo>
                      <a:pt x="1153" y="509"/>
                    </a:lnTo>
                    <a:lnTo>
                      <a:pt x="1189" y="437"/>
                    </a:lnTo>
                    <a:lnTo>
                      <a:pt x="1201" y="401"/>
                    </a:lnTo>
                    <a:lnTo>
                      <a:pt x="1201" y="366"/>
                    </a:lnTo>
                    <a:lnTo>
                      <a:pt x="1201" y="330"/>
                    </a:lnTo>
                    <a:lnTo>
                      <a:pt x="1189" y="294"/>
                    </a:lnTo>
                    <a:lnTo>
                      <a:pt x="1153" y="222"/>
                    </a:lnTo>
                    <a:lnTo>
                      <a:pt x="1100" y="162"/>
                    </a:lnTo>
                    <a:lnTo>
                      <a:pt x="1028" y="108"/>
                    </a:lnTo>
                    <a:lnTo>
                      <a:pt x="938" y="60"/>
                    </a:lnTo>
                    <a:lnTo>
                      <a:pt x="837" y="30"/>
                    </a:lnTo>
                    <a:lnTo>
                      <a:pt x="723" y="6"/>
                    </a:lnTo>
                    <a:lnTo>
                      <a:pt x="604" y="0"/>
                    </a:lnTo>
                    <a:lnTo>
                      <a:pt x="604" y="0"/>
                    </a:lnTo>
                    <a:close/>
                    <a:moveTo>
                      <a:pt x="604" y="707"/>
                    </a:moveTo>
                    <a:lnTo>
                      <a:pt x="490" y="701"/>
                    </a:lnTo>
                    <a:lnTo>
                      <a:pt x="382" y="683"/>
                    </a:lnTo>
                    <a:lnTo>
                      <a:pt x="287" y="647"/>
                    </a:lnTo>
                    <a:lnTo>
                      <a:pt x="203" y="611"/>
                    </a:lnTo>
                    <a:lnTo>
                      <a:pt x="131" y="557"/>
                    </a:lnTo>
                    <a:lnTo>
                      <a:pt x="83" y="497"/>
                    </a:lnTo>
                    <a:lnTo>
                      <a:pt x="48" y="437"/>
                    </a:lnTo>
                    <a:lnTo>
                      <a:pt x="42" y="401"/>
                    </a:lnTo>
                    <a:lnTo>
                      <a:pt x="36" y="366"/>
                    </a:lnTo>
                    <a:lnTo>
                      <a:pt x="42" y="330"/>
                    </a:lnTo>
                    <a:lnTo>
                      <a:pt x="48" y="300"/>
                    </a:lnTo>
                    <a:lnTo>
                      <a:pt x="83" y="234"/>
                    </a:lnTo>
                    <a:lnTo>
                      <a:pt x="131" y="174"/>
                    </a:lnTo>
                    <a:lnTo>
                      <a:pt x="203" y="126"/>
                    </a:lnTo>
                    <a:lnTo>
                      <a:pt x="287" y="84"/>
                    </a:lnTo>
                    <a:lnTo>
                      <a:pt x="382" y="54"/>
                    </a:lnTo>
                    <a:lnTo>
                      <a:pt x="490" y="30"/>
                    </a:lnTo>
                    <a:lnTo>
                      <a:pt x="604" y="24"/>
                    </a:lnTo>
                    <a:lnTo>
                      <a:pt x="717" y="30"/>
                    </a:lnTo>
                    <a:lnTo>
                      <a:pt x="825" y="54"/>
                    </a:lnTo>
                    <a:lnTo>
                      <a:pt x="920" y="84"/>
                    </a:lnTo>
                    <a:lnTo>
                      <a:pt x="1004" y="126"/>
                    </a:lnTo>
                    <a:lnTo>
                      <a:pt x="1070" y="174"/>
                    </a:lnTo>
                    <a:lnTo>
                      <a:pt x="1124" y="234"/>
                    </a:lnTo>
                    <a:lnTo>
                      <a:pt x="1153" y="300"/>
                    </a:lnTo>
                    <a:lnTo>
                      <a:pt x="1165" y="366"/>
                    </a:lnTo>
                    <a:lnTo>
                      <a:pt x="1153" y="437"/>
                    </a:lnTo>
                    <a:lnTo>
                      <a:pt x="1124" y="497"/>
                    </a:lnTo>
                    <a:lnTo>
                      <a:pt x="1070" y="557"/>
                    </a:lnTo>
                    <a:lnTo>
                      <a:pt x="1004" y="611"/>
                    </a:lnTo>
                    <a:lnTo>
                      <a:pt x="920" y="647"/>
                    </a:lnTo>
                    <a:lnTo>
                      <a:pt x="825" y="683"/>
                    </a:lnTo>
                    <a:lnTo>
                      <a:pt x="717" y="701"/>
                    </a:lnTo>
                    <a:lnTo>
                      <a:pt x="604" y="707"/>
                    </a:lnTo>
                    <a:lnTo>
                      <a:pt x="604" y="707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>
                      <a:gamma/>
                      <a:tint val="96863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30" name="Freeform 1060"/>
              <p:cNvSpPr>
                <a:spLocks/>
              </p:cNvSpPr>
              <p:nvPr/>
            </p:nvSpPr>
            <p:spPr bwMode="hidden">
              <a:xfrm>
                <a:off x="4128" y="3366"/>
                <a:ext cx="544" cy="737"/>
              </a:xfrm>
              <a:custGeom>
                <a:avLst/>
                <a:gdLst/>
                <a:ahLst/>
                <a:cxnLst>
                  <a:cxn ang="0">
                    <a:pos x="24" y="402"/>
                  </a:cxn>
                  <a:cxn ang="0">
                    <a:pos x="36" y="330"/>
                  </a:cxn>
                  <a:cxn ang="0">
                    <a:pos x="66" y="264"/>
                  </a:cxn>
                  <a:cxn ang="0">
                    <a:pos x="108" y="204"/>
                  </a:cxn>
                  <a:cxn ang="0">
                    <a:pos x="173" y="150"/>
                  </a:cxn>
                  <a:cxn ang="0">
                    <a:pos x="251" y="102"/>
                  </a:cxn>
                  <a:cxn ang="0">
                    <a:pos x="335" y="60"/>
                  </a:cxn>
                  <a:cxn ang="0">
                    <a:pos x="436" y="30"/>
                  </a:cxn>
                  <a:cxn ang="0">
                    <a:pos x="544" y="12"/>
                  </a:cxn>
                  <a:cxn ang="0">
                    <a:pos x="544" y="0"/>
                  </a:cxn>
                  <a:cxn ang="0">
                    <a:pos x="430" y="18"/>
                  </a:cxn>
                  <a:cxn ang="0">
                    <a:pos x="329" y="48"/>
                  </a:cxn>
                  <a:cxn ang="0">
                    <a:pos x="233" y="90"/>
                  </a:cxn>
                  <a:cxn ang="0">
                    <a:pos x="155" y="138"/>
                  </a:cxn>
                  <a:cxn ang="0">
                    <a:pos x="90" y="198"/>
                  </a:cxn>
                  <a:cxn ang="0">
                    <a:pos x="42" y="258"/>
                  </a:cxn>
                  <a:cxn ang="0">
                    <a:pos x="12" y="330"/>
                  </a:cxn>
                  <a:cxn ang="0">
                    <a:pos x="0" y="402"/>
                  </a:cxn>
                  <a:cxn ang="0">
                    <a:pos x="6" y="455"/>
                  </a:cxn>
                  <a:cxn ang="0">
                    <a:pos x="18" y="503"/>
                  </a:cxn>
                  <a:cxn ang="0">
                    <a:pos x="42" y="545"/>
                  </a:cxn>
                  <a:cxn ang="0">
                    <a:pos x="78" y="593"/>
                  </a:cxn>
                  <a:cxn ang="0">
                    <a:pos x="114" y="635"/>
                  </a:cxn>
                  <a:cxn ang="0">
                    <a:pos x="161" y="671"/>
                  </a:cxn>
                  <a:cxn ang="0">
                    <a:pos x="221" y="707"/>
                  </a:cxn>
                  <a:cxn ang="0">
                    <a:pos x="281" y="737"/>
                  </a:cxn>
                  <a:cxn ang="0">
                    <a:pos x="323" y="737"/>
                  </a:cxn>
                  <a:cxn ang="0">
                    <a:pos x="257" y="707"/>
                  </a:cxn>
                  <a:cxn ang="0">
                    <a:pos x="203" y="671"/>
                  </a:cxn>
                  <a:cxn ang="0">
                    <a:pos x="149" y="635"/>
                  </a:cxn>
                  <a:cxn ang="0">
                    <a:pos x="108" y="593"/>
                  </a:cxn>
                  <a:cxn ang="0">
                    <a:pos x="72" y="551"/>
                  </a:cxn>
                  <a:cxn ang="0">
                    <a:pos x="48" y="503"/>
                  </a:cxn>
                  <a:cxn ang="0">
                    <a:pos x="30" y="455"/>
                  </a:cxn>
                  <a:cxn ang="0">
                    <a:pos x="24" y="402"/>
                  </a:cxn>
                  <a:cxn ang="0">
                    <a:pos x="24" y="402"/>
                  </a:cxn>
                </a:cxnLst>
                <a:rect l="0" t="0" r="r" b="b"/>
                <a:pathLst>
                  <a:path w="544" h="737">
                    <a:moveTo>
                      <a:pt x="24" y="402"/>
                    </a:moveTo>
                    <a:lnTo>
                      <a:pt x="36" y="330"/>
                    </a:lnTo>
                    <a:lnTo>
                      <a:pt x="66" y="264"/>
                    </a:lnTo>
                    <a:lnTo>
                      <a:pt x="108" y="204"/>
                    </a:lnTo>
                    <a:lnTo>
                      <a:pt x="173" y="150"/>
                    </a:lnTo>
                    <a:lnTo>
                      <a:pt x="251" y="102"/>
                    </a:lnTo>
                    <a:lnTo>
                      <a:pt x="335" y="60"/>
                    </a:lnTo>
                    <a:lnTo>
                      <a:pt x="436" y="30"/>
                    </a:lnTo>
                    <a:lnTo>
                      <a:pt x="544" y="12"/>
                    </a:lnTo>
                    <a:lnTo>
                      <a:pt x="544" y="0"/>
                    </a:lnTo>
                    <a:lnTo>
                      <a:pt x="430" y="18"/>
                    </a:lnTo>
                    <a:lnTo>
                      <a:pt x="329" y="48"/>
                    </a:lnTo>
                    <a:lnTo>
                      <a:pt x="233" y="90"/>
                    </a:lnTo>
                    <a:lnTo>
                      <a:pt x="155" y="138"/>
                    </a:lnTo>
                    <a:lnTo>
                      <a:pt x="90" y="198"/>
                    </a:lnTo>
                    <a:lnTo>
                      <a:pt x="42" y="258"/>
                    </a:lnTo>
                    <a:lnTo>
                      <a:pt x="12" y="330"/>
                    </a:lnTo>
                    <a:lnTo>
                      <a:pt x="0" y="402"/>
                    </a:lnTo>
                    <a:lnTo>
                      <a:pt x="6" y="455"/>
                    </a:lnTo>
                    <a:lnTo>
                      <a:pt x="18" y="503"/>
                    </a:lnTo>
                    <a:lnTo>
                      <a:pt x="42" y="545"/>
                    </a:lnTo>
                    <a:lnTo>
                      <a:pt x="78" y="593"/>
                    </a:lnTo>
                    <a:lnTo>
                      <a:pt x="114" y="635"/>
                    </a:lnTo>
                    <a:lnTo>
                      <a:pt x="161" y="671"/>
                    </a:lnTo>
                    <a:lnTo>
                      <a:pt x="221" y="707"/>
                    </a:lnTo>
                    <a:lnTo>
                      <a:pt x="281" y="737"/>
                    </a:lnTo>
                    <a:lnTo>
                      <a:pt x="323" y="737"/>
                    </a:lnTo>
                    <a:lnTo>
                      <a:pt x="257" y="707"/>
                    </a:lnTo>
                    <a:lnTo>
                      <a:pt x="203" y="671"/>
                    </a:lnTo>
                    <a:lnTo>
                      <a:pt x="149" y="635"/>
                    </a:lnTo>
                    <a:lnTo>
                      <a:pt x="108" y="593"/>
                    </a:lnTo>
                    <a:lnTo>
                      <a:pt x="72" y="551"/>
                    </a:lnTo>
                    <a:lnTo>
                      <a:pt x="48" y="503"/>
                    </a:lnTo>
                    <a:lnTo>
                      <a:pt x="30" y="455"/>
                    </a:lnTo>
                    <a:lnTo>
                      <a:pt x="24" y="402"/>
                    </a:lnTo>
                    <a:lnTo>
                      <a:pt x="24" y="40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>
                      <a:gamma/>
                      <a:tint val="96863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31" name="Freeform 1061"/>
              <p:cNvSpPr>
                <a:spLocks/>
              </p:cNvSpPr>
              <p:nvPr/>
            </p:nvSpPr>
            <p:spPr bwMode="hidden">
              <a:xfrm>
                <a:off x="4792" y="3360"/>
                <a:ext cx="609" cy="252"/>
              </a:xfrm>
              <a:custGeom>
                <a:avLst/>
                <a:gdLst/>
                <a:ahLst/>
                <a:cxnLst>
                  <a:cxn ang="0">
                    <a:pos x="12" y="12"/>
                  </a:cxn>
                  <a:cxn ang="0">
                    <a:pos x="113" y="18"/>
                  </a:cxn>
                  <a:cxn ang="0">
                    <a:pos x="203" y="30"/>
                  </a:cxn>
                  <a:cxn ang="0">
                    <a:pos x="292" y="48"/>
                  </a:cxn>
                  <a:cxn ang="0">
                    <a:pos x="376" y="78"/>
                  </a:cxn>
                  <a:cxn ang="0">
                    <a:pos x="448" y="114"/>
                  </a:cxn>
                  <a:cxn ang="0">
                    <a:pos x="514" y="156"/>
                  </a:cxn>
                  <a:cxn ang="0">
                    <a:pos x="567" y="198"/>
                  </a:cxn>
                  <a:cxn ang="0">
                    <a:pos x="609" y="252"/>
                  </a:cxn>
                  <a:cxn ang="0">
                    <a:pos x="609" y="216"/>
                  </a:cxn>
                  <a:cxn ang="0">
                    <a:pos x="561" y="168"/>
                  </a:cxn>
                  <a:cxn ang="0">
                    <a:pos x="502" y="126"/>
                  </a:cxn>
                  <a:cxn ang="0">
                    <a:pos x="436" y="90"/>
                  </a:cxn>
                  <a:cxn ang="0">
                    <a:pos x="364" y="60"/>
                  </a:cxn>
                  <a:cxn ang="0">
                    <a:pos x="286" y="36"/>
                  </a:cxn>
                  <a:cxn ang="0">
                    <a:pos x="197" y="18"/>
                  </a:cxn>
                  <a:cxn ang="0">
                    <a:pos x="107" y="6"/>
                  </a:cxn>
                  <a:cxn ang="0">
                    <a:pos x="12" y="0"/>
                  </a:cxn>
                  <a:cxn ang="0">
                    <a:pos x="6" y="0"/>
                  </a:cxn>
                  <a:cxn ang="0">
                    <a:pos x="0" y="0"/>
                  </a:cxn>
                  <a:cxn ang="0">
                    <a:pos x="0" y="12"/>
                  </a:cxn>
                  <a:cxn ang="0">
                    <a:pos x="6" y="12"/>
                  </a:cxn>
                  <a:cxn ang="0">
                    <a:pos x="12" y="12"/>
                  </a:cxn>
                  <a:cxn ang="0">
                    <a:pos x="12" y="12"/>
                  </a:cxn>
                </a:cxnLst>
                <a:rect l="0" t="0" r="r" b="b"/>
                <a:pathLst>
                  <a:path w="609" h="252">
                    <a:moveTo>
                      <a:pt x="12" y="12"/>
                    </a:moveTo>
                    <a:lnTo>
                      <a:pt x="113" y="18"/>
                    </a:lnTo>
                    <a:lnTo>
                      <a:pt x="203" y="30"/>
                    </a:lnTo>
                    <a:lnTo>
                      <a:pt x="292" y="48"/>
                    </a:lnTo>
                    <a:lnTo>
                      <a:pt x="376" y="78"/>
                    </a:lnTo>
                    <a:lnTo>
                      <a:pt x="448" y="114"/>
                    </a:lnTo>
                    <a:lnTo>
                      <a:pt x="514" y="156"/>
                    </a:lnTo>
                    <a:lnTo>
                      <a:pt x="567" y="198"/>
                    </a:lnTo>
                    <a:lnTo>
                      <a:pt x="609" y="252"/>
                    </a:lnTo>
                    <a:lnTo>
                      <a:pt x="609" y="216"/>
                    </a:lnTo>
                    <a:lnTo>
                      <a:pt x="561" y="168"/>
                    </a:lnTo>
                    <a:lnTo>
                      <a:pt x="502" y="126"/>
                    </a:lnTo>
                    <a:lnTo>
                      <a:pt x="436" y="90"/>
                    </a:lnTo>
                    <a:lnTo>
                      <a:pt x="364" y="60"/>
                    </a:lnTo>
                    <a:lnTo>
                      <a:pt x="286" y="36"/>
                    </a:lnTo>
                    <a:lnTo>
                      <a:pt x="197" y="18"/>
                    </a:lnTo>
                    <a:lnTo>
                      <a:pt x="107" y="6"/>
                    </a:lnTo>
                    <a:lnTo>
                      <a:pt x="12" y="0"/>
                    </a:ln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12"/>
                    </a:lnTo>
                    <a:lnTo>
                      <a:pt x="12" y="12"/>
                    </a:lnTo>
                    <a:lnTo>
                      <a:pt x="12" y="1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>
                      <a:gamma/>
                      <a:tint val="94118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32" name="Freeform 1062"/>
              <p:cNvSpPr>
                <a:spLocks/>
              </p:cNvSpPr>
              <p:nvPr/>
            </p:nvSpPr>
            <p:spPr bwMode="hidden">
              <a:xfrm>
                <a:off x="5246" y="4007"/>
                <a:ext cx="72" cy="54"/>
              </a:xfrm>
              <a:custGeom>
                <a:avLst/>
                <a:gdLst/>
                <a:ahLst/>
                <a:cxnLst>
                  <a:cxn ang="0">
                    <a:pos x="72" y="0"/>
                  </a:cxn>
                  <a:cxn ang="0">
                    <a:pos x="36" y="30"/>
                  </a:cxn>
                  <a:cxn ang="0">
                    <a:pos x="0" y="54"/>
                  </a:cxn>
                  <a:cxn ang="0">
                    <a:pos x="36" y="54"/>
                  </a:cxn>
                  <a:cxn ang="0">
                    <a:pos x="54" y="42"/>
                  </a:cxn>
                  <a:cxn ang="0">
                    <a:pos x="72" y="24"/>
                  </a:cxn>
                  <a:cxn ang="0">
                    <a:pos x="72" y="24"/>
                  </a:cxn>
                  <a:cxn ang="0">
                    <a:pos x="72" y="0"/>
                  </a:cxn>
                  <a:cxn ang="0">
                    <a:pos x="72" y="0"/>
                  </a:cxn>
                </a:cxnLst>
                <a:rect l="0" t="0" r="r" b="b"/>
                <a:pathLst>
                  <a:path w="72" h="54">
                    <a:moveTo>
                      <a:pt x="72" y="0"/>
                    </a:moveTo>
                    <a:lnTo>
                      <a:pt x="36" y="30"/>
                    </a:lnTo>
                    <a:lnTo>
                      <a:pt x="0" y="54"/>
                    </a:lnTo>
                    <a:lnTo>
                      <a:pt x="36" y="54"/>
                    </a:lnTo>
                    <a:lnTo>
                      <a:pt x="54" y="42"/>
                    </a:lnTo>
                    <a:lnTo>
                      <a:pt x="72" y="24"/>
                    </a:lnTo>
                    <a:lnTo>
                      <a:pt x="72" y="24"/>
                    </a:lnTo>
                    <a:lnTo>
                      <a:pt x="72" y="0"/>
                    </a:lnTo>
                    <a:lnTo>
                      <a:pt x="7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94118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33" name="Freeform 1063"/>
              <p:cNvSpPr>
                <a:spLocks/>
              </p:cNvSpPr>
              <p:nvPr/>
            </p:nvSpPr>
            <p:spPr bwMode="hidden">
              <a:xfrm>
                <a:off x="4505" y="4073"/>
                <a:ext cx="705" cy="108"/>
              </a:xfrm>
              <a:custGeom>
                <a:avLst/>
                <a:gdLst/>
                <a:ahLst/>
                <a:cxnLst>
                  <a:cxn ang="0">
                    <a:pos x="299" y="90"/>
                  </a:cxn>
                  <a:cxn ang="0">
                    <a:pos x="221" y="90"/>
                  </a:cxn>
                  <a:cxn ang="0">
                    <a:pos x="143" y="78"/>
                  </a:cxn>
                  <a:cxn ang="0">
                    <a:pos x="0" y="48"/>
                  </a:cxn>
                  <a:cxn ang="0">
                    <a:pos x="0" y="66"/>
                  </a:cxn>
                  <a:cxn ang="0">
                    <a:pos x="143" y="96"/>
                  </a:cxn>
                  <a:cxn ang="0">
                    <a:pos x="221" y="108"/>
                  </a:cxn>
                  <a:cxn ang="0">
                    <a:pos x="299" y="108"/>
                  </a:cxn>
                  <a:cxn ang="0">
                    <a:pos x="412" y="102"/>
                  </a:cxn>
                  <a:cxn ang="0">
                    <a:pos x="520" y="84"/>
                  </a:cxn>
                  <a:cxn ang="0">
                    <a:pos x="615" y="60"/>
                  </a:cxn>
                  <a:cxn ang="0">
                    <a:pos x="705" y="24"/>
                  </a:cxn>
                  <a:cxn ang="0">
                    <a:pos x="705" y="0"/>
                  </a:cxn>
                  <a:cxn ang="0">
                    <a:pos x="615" y="42"/>
                  </a:cxn>
                  <a:cxn ang="0">
                    <a:pos x="520" y="66"/>
                  </a:cxn>
                  <a:cxn ang="0">
                    <a:pos x="412" y="84"/>
                  </a:cxn>
                  <a:cxn ang="0">
                    <a:pos x="299" y="90"/>
                  </a:cxn>
                  <a:cxn ang="0">
                    <a:pos x="299" y="90"/>
                  </a:cxn>
                </a:cxnLst>
                <a:rect l="0" t="0" r="r" b="b"/>
                <a:pathLst>
                  <a:path w="705" h="108">
                    <a:moveTo>
                      <a:pt x="299" y="90"/>
                    </a:moveTo>
                    <a:lnTo>
                      <a:pt x="221" y="90"/>
                    </a:lnTo>
                    <a:lnTo>
                      <a:pt x="143" y="78"/>
                    </a:lnTo>
                    <a:lnTo>
                      <a:pt x="0" y="48"/>
                    </a:lnTo>
                    <a:lnTo>
                      <a:pt x="0" y="66"/>
                    </a:lnTo>
                    <a:lnTo>
                      <a:pt x="143" y="96"/>
                    </a:lnTo>
                    <a:lnTo>
                      <a:pt x="221" y="108"/>
                    </a:lnTo>
                    <a:lnTo>
                      <a:pt x="299" y="108"/>
                    </a:lnTo>
                    <a:lnTo>
                      <a:pt x="412" y="102"/>
                    </a:lnTo>
                    <a:lnTo>
                      <a:pt x="520" y="84"/>
                    </a:lnTo>
                    <a:lnTo>
                      <a:pt x="615" y="60"/>
                    </a:lnTo>
                    <a:lnTo>
                      <a:pt x="705" y="24"/>
                    </a:lnTo>
                    <a:lnTo>
                      <a:pt x="705" y="0"/>
                    </a:lnTo>
                    <a:lnTo>
                      <a:pt x="615" y="42"/>
                    </a:lnTo>
                    <a:lnTo>
                      <a:pt x="520" y="66"/>
                    </a:lnTo>
                    <a:lnTo>
                      <a:pt x="412" y="84"/>
                    </a:lnTo>
                    <a:lnTo>
                      <a:pt x="299" y="90"/>
                    </a:lnTo>
                    <a:lnTo>
                      <a:pt x="299" y="9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94118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34" name="Freeform 1064"/>
              <p:cNvSpPr>
                <a:spLocks/>
              </p:cNvSpPr>
              <p:nvPr/>
            </p:nvSpPr>
            <p:spPr bwMode="hidden">
              <a:xfrm>
                <a:off x="5336" y="3654"/>
                <a:ext cx="143" cy="341"/>
              </a:xfrm>
              <a:custGeom>
                <a:avLst/>
                <a:gdLst/>
                <a:ahLst/>
                <a:cxnLst>
                  <a:cxn ang="0">
                    <a:pos x="119" y="114"/>
                  </a:cxn>
                  <a:cxn ang="0">
                    <a:pos x="113" y="173"/>
                  </a:cxn>
                  <a:cxn ang="0">
                    <a:pos x="89" y="239"/>
                  </a:cxn>
                  <a:cxn ang="0">
                    <a:pos x="47" y="293"/>
                  </a:cxn>
                  <a:cxn ang="0">
                    <a:pos x="0" y="341"/>
                  </a:cxn>
                  <a:cxn ang="0">
                    <a:pos x="29" y="341"/>
                  </a:cxn>
                  <a:cxn ang="0">
                    <a:pos x="77" y="287"/>
                  </a:cxn>
                  <a:cxn ang="0">
                    <a:pos x="113" y="233"/>
                  </a:cxn>
                  <a:cxn ang="0">
                    <a:pos x="137" y="173"/>
                  </a:cxn>
                  <a:cxn ang="0">
                    <a:pos x="143" y="114"/>
                  </a:cxn>
                  <a:cxn ang="0">
                    <a:pos x="137" y="60"/>
                  </a:cxn>
                  <a:cxn ang="0">
                    <a:pos x="119" y="0"/>
                  </a:cxn>
                  <a:cxn ang="0">
                    <a:pos x="89" y="0"/>
                  </a:cxn>
                  <a:cxn ang="0">
                    <a:pos x="113" y="60"/>
                  </a:cxn>
                  <a:cxn ang="0">
                    <a:pos x="119" y="114"/>
                  </a:cxn>
                  <a:cxn ang="0">
                    <a:pos x="119" y="114"/>
                  </a:cxn>
                </a:cxnLst>
                <a:rect l="0" t="0" r="r" b="b"/>
                <a:pathLst>
                  <a:path w="143" h="341">
                    <a:moveTo>
                      <a:pt x="119" y="114"/>
                    </a:moveTo>
                    <a:lnTo>
                      <a:pt x="113" y="173"/>
                    </a:lnTo>
                    <a:lnTo>
                      <a:pt x="89" y="239"/>
                    </a:lnTo>
                    <a:lnTo>
                      <a:pt x="47" y="293"/>
                    </a:lnTo>
                    <a:lnTo>
                      <a:pt x="0" y="341"/>
                    </a:lnTo>
                    <a:lnTo>
                      <a:pt x="29" y="341"/>
                    </a:lnTo>
                    <a:lnTo>
                      <a:pt x="77" y="287"/>
                    </a:lnTo>
                    <a:lnTo>
                      <a:pt x="113" y="233"/>
                    </a:lnTo>
                    <a:lnTo>
                      <a:pt x="137" y="173"/>
                    </a:lnTo>
                    <a:lnTo>
                      <a:pt x="143" y="114"/>
                    </a:lnTo>
                    <a:lnTo>
                      <a:pt x="137" y="60"/>
                    </a:lnTo>
                    <a:lnTo>
                      <a:pt x="119" y="0"/>
                    </a:lnTo>
                    <a:lnTo>
                      <a:pt x="89" y="0"/>
                    </a:lnTo>
                    <a:lnTo>
                      <a:pt x="113" y="60"/>
                    </a:lnTo>
                    <a:lnTo>
                      <a:pt x="119" y="114"/>
                    </a:lnTo>
                    <a:lnTo>
                      <a:pt x="119" y="114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94118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35" name="Freeform 1065"/>
              <p:cNvSpPr>
                <a:spLocks/>
              </p:cNvSpPr>
              <p:nvPr/>
            </p:nvSpPr>
            <p:spPr bwMode="hidden">
              <a:xfrm>
                <a:off x="5061" y="3624"/>
                <a:ext cx="83" cy="90"/>
              </a:xfrm>
              <a:custGeom>
                <a:avLst/>
                <a:gdLst/>
                <a:ahLst/>
                <a:cxnLst>
                  <a:cxn ang="0">
                    <a:pos x="59" y="90"/>
                  </a:cxn>
                  <a:cxn ang="0">
                    <a:pos x="83" y="84"/>
                  </a:cxn>
                  <a:cxn ang="0">
                    <a:pos x="71" y="60"/>
                  </a:cxn>
                  <a:cxn ang="0">
                    <a:pos x="53" y="42"/>
                  </a:cxn>
                  <a:cxn ang="0">
                    <a:pos x="6" y="0"/>
                  </a:cxn>
                  <a:cxn ang="0">
                    <a:pos x="0" y="18"/>
                  </a:cxn>
                  <a:cxn ang="0">
                    <a:pos x="35" y="48"/>
                  </a:cxn>
                  <a:cxn ang="0">
                    <a:pos x="59" y="90"/>
                  </a:cxn>
                  <a:cxn ang="0">
                    <a:pos x="59" y="90"/>
                  </a:cxn>
                </a:cxnLst>
                <a:rect l="0" t="0" r="r" b="b"/>
                <a:pathLst>
                  <a:path w="83" h="90">
                    <a:moveTo>
                      <a:pt x="59" y="90"/>
                    </a:moveTo>
                    <a:lnTo>
                      <a:pt x="83" y="84"/>
                    </a:lnTo>
                    <a:lnTo>
                      <a:pt x="71" y="60"/>
                    </a:lnTo>
                    <a:lnTo>
                      <a:pt x="53" y="42"/>
                    </a:lnTo>
                    <a:lnTo>
                      <a:pt x="6" y="0"/>
                    </a:lnTo>
                    <a:lnTo>
                      <a:pt x="0" y="18"/>
                    </a:lnTo>
                    <a:lnTo>
                      <a:pt x="35" y="48"/>
                    </a:lnTo>
                    <a:lnTo>
                      <a:pt x="59" y="90"/>
                    </a:lnTo>
                    <a:lnTo>
                      <a:pt x="59" y="9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94118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36" name="Freeform 1066"/>
              <p:cNvSpPr>
                <a:spLocks/>
              </p:cNvSpPr>
              <p:nvPr/>
            </p:nvSpPr>
            <p:spPr bwMode="hidden">
              <a:xfrm>
                <a:off x="4445" y="3552"/>
                <a:ext cx="717" cy="431"/>
              </a:xfrm>
              <a:custGeom>
                <a:avLst/>
                <a:gdLst/>
                <a:ahLst/>
                <a:cxnLst>
                  <a:cxn ang="0">
                    <a:pos x="693" y="216"/>
                  </a:cxn>
                  <a:cxn ang="0">
                    <a:pos x="687" y="257"/>
                  </a:cxn>
                  <a:cxn ang="0">
                    <a:pos x="669" y="293"/>
                  </a:cxn>
                  <a:cxn ang="0">
                    <a:pos x="633" y="329"/>
                  </a:cxn>
                  <a:cxn ang="0">
                    <a:pos x="598" y="359"/>
                  </a:cxn>
                  <a:cxn ang="0">
                    <a:pos x="544" y="383"/>
                  </a:cxn>
                  <a:cxn ang="0">
                    <a:pos x="490" y="401"/>
                  </a:cxn>
                  <a:cxn ang="0">
                    <a:pos x="424" y="413"/>
                  </a:cxn>
                  <a:cxn ang="0">
                    <a:pos x="359" y="419"/>
                  </a:cxn>
                  <a:cxn ang="0">
                    <a:pos x="293" y="413"/>
                  </a:cxn>
                  <a:cxn ang="0">
                    <a:pos x="227" y="401"/>
                  </a:cxn>
                  <a:cxn ang="0">
                    <a:pos x="173" y="383"/>
                  </a:cxn>
                  <a:cxn ang="0">
                    <a:pos x="119" y="359"/>
                  </a:cxn>
                  <a:cxn ang="0">
                    <a:pos x="84" y="329"/>
                  </a:cxn>
                  <a:cxn ang="0">
                    <a:pos x="48" y="293"/>
                  </a:cxn>
                  <a:cxn ang="0">
                    <a:pos x="30" y="257"/>
                  </a:cxn>
                  <a:cxn ang="0">
                    <a:pos x="24" y="216"/>
                  </a:cxn>
                  <a:cxn ang="0">
                    <a:pos x="30" y="174"/>
                  </a:cxn>
                  <a:cxn ang="0">
                    <a:pos x="48" y="138"/>
                  </a:cxn>
                  <a:cxn ang="0">
                    <a:pos x="84" y="102"/>
                  </a:cxn>
                  <a:cxn ang="0">
                    <a:pos x="119" y="72"/>
                  </a:cxn>
                  <a:cxn ang="0">
                    <a:pos x="173" y="48"/>
                  </a:cxn>
                  <a:cxn ang="0">
                    <a:pos x="227" y="30"/>
                  </a:cxn>
                  <a:cxn ang="0">
                    <a:pos x="293" y="18"/>
                  </a:cxn>
                  <a:cxn ang="0">
                    <a:pos x="359" y="12"/>
                  </a:cxn>
                  <a:cxn ang="0">
                    <a:pos x="418" y="18"/>
                  </a:cxn>
                  <a:cxn ang="0">
                    <a:pos x="478" y="30"/>
                  </a:cxn>
                  <a:cxn ang="0">
                    <a:pos x="532" y="48"/>
                  </a:cxn>
                  <a:cxn ang="0">
                    <a:pos x="580" y="66"/>
                  </a:cxn>
                  <a:cxn ang="0">
                    <a:pos x="586" y="48"/>
                  </a:cxn>
                  <a:cxn ang="0">
                    <a:pos x="478" y="12"/>
                  </a:cxn>
                  <a:cxn ang="0">
                    <a:pos x="418" y="6"/>
                  </a:cxn>
                  <a:cxn ang="0">
                    <a:pos x="359" y="0"/>
                  </a:cxn>
                  <a:cxn ang="0">
                    <a:pos x="287" y="6"/>
                  </a:cxn>
                  <a:cxn ang="0">
                    <a:pos x="221" y="18"/>
                  </a:cxn>
                  <a:cxn ang="0">
                    <a:pos x="161" y="36"/>
                  </a:cxn>
                  <a:cxn ang="0">
                    <a:pos x="107" y="66"/>
                  </a:cxn>
                  <a:cxn ang="0">
                    <a:pos x="60" y="96"/>
                  </a:cxn>
                  <a:cxn ang="0">
                    <a:pos x="30" y="132"/>
                  </a:cxn>
                  <a:cxn ang="0">
                    <a:pos x="6" y="174"/>
                  </a:cxn>
                  <a:cxn ang="0">
                    <a:pos x="0" y="216"/>
                  </a:cxn>
                  <a:cxn ang="0">
                    <a:pos x="6" y="257"/>
                  </a:cxn>
                  <a:cxn ang="0">
                    <a:pos x="30" y="299"/>
                  </a:cxn>
                  <a:cxn ang="0">
                    <a:pos x="60" y="335"/>
                  </a:cxn>
                  <a:cxn ang="0">
                    <a:pos x="107" y="371"/>
                  </a:cxn>
                  <a:cxn ang="0">
                    <a:pos x="161" y="395"/>
                  </a:cxn>
                  <a:cxn ang="0">
                    <a:pos x="221" y="413"/>
                  </a:cxn>
                  <a:cxn ang="0">
                    <a:pos x="287" y="425"/>
                  </a:cxn>
                  <a:cxn ang="0">
                    <a:pos x="359" y="431"/>
                  </a:cxn>
                  <a:cxn ang="0">
                    <a:pos x="430" y="425"/>
                  </a:cxn>
                  <a:cxn ang="0">
                    <a:pos x="496" y="413"/>
                  </a:cxn>
                  <a:cxn ang="0">
                    <a:pos x="562" y="395"/>
                  </a:cxn>
                  <a:cxn ang="0">
                    <a:pos x="610" y="371"/>
                  </a:cxn>
                  <a:cxn ang="0">
                    <a:pos x="657" y="335"/>
                  </a:cxn>
                  <a:cxn ang="0">
                    <a:pos x="687" y="299"/>
                  </a:cxn>
                  <a:cxn ang="0">
                    <a:pos x="711" y="257"/>
                  </a:cxn>
                  <a:cxn ang="0">
                    <a:pos x="717" y="216"/>
                  </a:cxn>
                  <a:cxn ang="0">
                    <a:pos x="717" y="204"/>
                  </a:cxn>
                  <a:cxn ang="0">
                    <a:pos x="711" y="192"/>
                  </a:cxn>
                  <a:cxn ang="0">
                    <a:pos x="687" y="198"/>
                  </a:cxn>
                  <a:cxn ang="0">
                    <a:pos x="693" y="210"/>
                  </a:cxn>
                  <a:cxn ang="0">
                    <a:pos x="693" y="216"/>
                  </a:cxn>
                  <a:cxn ang="0">
                    <a:pos x="693" y="216"/>
                  </a:cxn>
                </a:cxnLst>
                <a:rect l="0" t="0" r="r" b="b"/>
                <a:pathLst>
                  <a:path w="717" h="431">
                    <a:moveTo>
                      <a:pt x="693" y="216"/>
                    </a:moveTo>
                    <a:lnTo>
                      <a:pt x="687" y="257"/>
                    </a:lnTo>
                    <a:lnTo>
                      <a:pt x="669" y="293"/>
                    </a:lnTo>
                    <a:lnTo>
                      <a:pt x="633" y="329"/>
                    </a:lnTo>
                    <a:lnTo>
                      <a:pt x="598" y="359"/>
                    </a:lnTo>
                    <a:lnTo>
                      <a:pt x="544" y="383"/>
                    </a:lnTo>
                    <a:lnTo>
                      <a:pt x="490" y="401"/>
                    </a:lnTo>
                    <a:lnTo>
                      <a:pt x="424" y="413"/>
                    </a:lnTo>
                    <a:lnTo>
                      <a:pt x="359" y="419"/>
                    </a:lnTo>
                    <a:lnTo>
                      <a:pt x="293" y="413"/>
                    </a:lnTo>
                    <a:lnTo>
                      <a:pt x="227" y="401"/>
                    </a:lnTo>
                    <a:lnTo>
                      <a:pt x="173" y="383"/>
                    </a:lnTo>
                    <a:lnTo>
                      <a:pt x="119" y="359"/>
                    </a:lnTo>
                    <a:lnTo>
                      <a:pt x="84" y="329"/>
                    </a:lnTo>
                    <a:lnTo>
                      <a:pt x="48" y="293"/>
                    </a:lnTo>
                    <a:lnTo>
                      <a:pt x="30" y="257"/>
                    </a:lnTo>
                    <a:lnTo>
                      <a:pt x="24" y="216"/>
                    </a:lnTo>
                    <a:lnTo>
                      <a:pt x="30" y="174"/>
                    </a:lnTo>
                    <a:lnTo>
                      <a:pt x="48" y="138"/>
                    </a:lnTo>
                    <a:lnTo>
                      <a:pt x="84" y="102"/>
                    </a:lnTo>
                    <a:lnTo>
                      <a:pt x="119" y="72"/>
                    </a:lnTo>
                    <a:lnTo>
                      <a:pt x="173" y="48"/>
                    </a:lnTo>
                    <a:lnTo>
                      <a:pt x="227" y="30"/>
                    </a:lnTo>
                    <a:lnTo>
                      <a:pt x="293" y="18"/>
                    </a:lnTo>
                    <a:lnTo>
                      <a:pt x="359" y="12"/>
                    </a:lnTo>
                    <a:lnTo>
                      <a:pt x="418" y="18"/>
                    </a:lnTo>
                    <a:lnTo>
                      <a:pt x="478" y="30"/>
                    </a:lnTo>
                    <a:lnTo>
                      <a:pt x="532" y="48"/>
                    </a:lnTo>
                    <a:lnTo>
                      <a:pt x="580" y="66"/>
                    </a:lnTo>
                    <a:lnTo>
                      <a:pt x="586" y="48"/>
                    </a:lnTo>
                    <a:lnTo>
                      <a:pt x="478" y="12"/>
                    </a:lnTo>
                    <a:lnTo>
                      <a:pt x="418" y="6"/>
                    </a:lnTo>
                    <a:lnTo>
                      <a:pt x="359" y="0"/>
                    </a:lnTo>
                    <a:lnTo>
                      <a:pt x="287" y="6"/>
                    </a:lnTo>
                    <a:lnTo>
                      <a:pt x="221" y="18"/>
                    </a:lnTo>
                    <a:lnTo>
                      <a:pt x="161" y="36"/>
                    </a:lnTo>
                    <a:lnTo>
                      <a:pt x="107" y="66"/>
                    </a:lnTo>
                    <a:lnTo>
                      <a:pt x="60" y="96"/>
                    </a:lnTo>
                    <a:lnTo>
                      <a:pt x="30" y="132"/>
                    </a:lnTo>
                    <a:lnTo>
                      <a:pt x="6" y="174"/>
                    </a:lnTo>
                    <a:lnTo>
                      <a:pt x="0" y="216"/>
                    </a:lnTo>
                    <a:lnTo>
                      <a:pt x="6" y="257"/>
                    </a:lnTo>
                    <a:lnTo>
                      <a:pt x="30" y="299"/>
                    </a:lnTo>
                    <a:lnTo>
                      <a:pt x="60" y="335"/>
                    </a:lnTo>
                    <a:lnTo>
                      <a:pt x="107" y="371"/>
                    </a:lnTo>
                    <a:lnTo>
                      <a:pt x="161" y="395"/>
                    </a:lnTo>
                    <a:lnTo>
                      <a:pt x="221" y="413"/>
                    </a:lnTo>
                    <a:lnTo>
                      <a:pt x="287" y="425"/>
                    </a:lnTo>
                    <a:lnTo>
                      <a:pt x="359" y="431"/>
                    </a:lnTo>
                    <a:lnTo>
                      <a:pt x="430" y="425"/>
                    </a:lnTo>
                    <a:lnTo>
                      <a:pt x="496" y="413"/>
                    </a:lnTo>
                    <a:lnTo>
                      <a:pt x="562" y="395"/>
                    </a:lnTo>
                    <a:lnTo>
                      <a:pt x="610" y="371"/>
                    </a:lnTo>
                    <a:lnTo>
                      <a:pt x="657" y="335"/>
                    </a:lnTo>
                    <a:lnTo>
                      <a:pt x="687" y="299"/>
                    </a:lnTo>
                    <a:lnTo>
                      <a:pt x="711" y="257"/>
                    </a:lnTo>
                    <a:lnTo>
                      <a:pt x="717" y="216"/>
                    </a:lnTo>
                    <a:lnTo>
                      <a:pt x="717" y="204"/>
                    </a:lnTo>
                    <a:lnTo>
                      <a:pt x="711" y="192"/>
                    </a:lnTo>
                    <a:lnTo>
                      <a:pt x="687" y="198"/>
                    </a:lnTo>
                    <a:lnTo>
                      <a:pt x="693" y="210"/>
                    </a:lnTo>
                    <a:lnTo>
                      <a:pt x="693" y="216"/>
                    </a:lnTo>
                    <a:lnTo>
                      <a:pt x="693" y="216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96863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37" name="Freeform 1067"/>
              <p:cNvSpPr>
                <a:spLocks/>
              </p:cNvSpPr>
              <p:nvPr/>
            </p:nvSpPr>
            <p:spPr bwMode="hidden">
              <a:xfrm>
                <a:off x="4349" y="3510"/>
                <a:ext cx="909" cy="533"/>
              </a:xfrm>
              <a:custGeom>
                <a:avLst/>
                <a:gdLst/>
                <a:ahLst/>
                <a:cxnLst>
                  <a:cxn ang="0">
                    <a:pos x="616" y="0"/>
                  </a:cxn>
                  <a:cxn ang="0">
                    <a:pos x="616" y="18"/>
                  </a:cxn>
                  <a:cxn ang="0">
                    <a:pos x="724" y="60"/>
                  </a:cxn>
                  <a:cxn ang="0">
                    <a:pos x="765" y="84"/>
                  </a:cxn>
                  <a:cxn ang="0">
                    <a:pos x="807" y="114"/>
                  </a:cxn>
                  <a:cxn ang="0">
                    <a:pos x="837" y="144"/>
                  </a:cxn>
                  <a:cxn ang="0">
                    <a:pos x="861" y="180"/>
                  </a:cxn>
                  <a:cxn ang="0">
                    <a:pos x="873" y="216"/>
                  </a:cxn>
                  <a:cxn ang="0">
                    <a:pos x="879" y="258"/>
                  </a:cxn>
                  <a:cxn ang="0">
                    <a:pos x="873" y="311"/>
                  </a:cxn>
                  <a:cxn ang="0">
                    <a:pos x="843" y="359"/>
                  </a:cxn>
                  <a:cxn ang="0">
                    <a:pos x="807" y="401"/>
                  </a:cxn>
                  <a:cxn ang="0">
                    <a:pos x="753" y="443"/>
                  </a:cxn>
                  <a:cxn ang="0">
                    <a:pos x="694" y="473"/>
                  </a:cxn>
                  <a:cxn ang="0">
                    <a:pos x="622" y="497"/>
                  </a:cxn>
                  <a:cxn ang="0">
                    <a:pos x="538" y="509"/>
                  </a:cxn>
                  <a:cxn ang="0">
                    <a:pos x="455" y="515"/>
                  </a:cxn>
                  <a:cxn ang="0">
                    <a:pos x="371" y="509"/>
                  </a:cxn>
                  <a:cxn ang="0">
                    <a:pos x="287" y="497"/>
                  </a:cxn>
                  <a:cxn ang="0">
                    <a:pos x="215" y="473"/>
                  </a:cxn>
                  <a:cxn ang="0">
                    <a:pos x="156" y="443"/>
                  </a:cxn>
                  <a:cxn ang="0">
                    <a:pos x="102" y="401"/>
                  </a:cxn>
                  <a:cxn ang="0">
                    <a:pos x="66" y="359"/>
                  </a:cxn>
                  <a:cxn ang="0">
                    <a:pos x="36" y="311"/>
                  </a:cxn>
                  <a:cxn ang="0">
                    <a:pos x="30" y="258"/>
                  </a:cxn>
                  <a:cxn ang="0">
                    <a:pos x="36" y="222"/>
                  </a:cxn>
                  <a:cxn ang="0">
                    <a:pos x="48" y="186"/>
                  </a:cxn>
                  <a:cxn ang="0">
                    <a:pos x="66" y="156"/>
                  </a:cxn>
                  <a:cxn ang="0">
                    <a:pos x="90" y="126"/>
                  </a:cxn>
                  <a:cxn ang="0">
                    <a:pos x="66" y="114"/>
                  </a:cxn>
                  <a:cxn ang="0">
                    <a:pos x="36" y="144"/>
                  </a:cxn>
                  <a:cxn ang="0">
                    <a:pos x="18" y="180"/>
                  </a:cxn>
                  <a:cxn ang="0">
                    <a:pos x="6" y="216"/>
                  </a:cxn>
                  <a:cxn ang="0">
                    <a:pos x="0" y="258"/>
                  </a:cxn>
                  <a:cxn ang="0">
                    <a:pos x="12" y="311"/>
                  </a:cxn>
                  <a:cxn ang="0">
                    <a:pos x="36" y="365"/>
                  </a:cxn>
                  <a:cxn ang="0">
                    <a:pos x="78" y="413"/>
                  </a:cxn>
                  <a:cxn ang="0">
                    <a:pos x="132" y="449"/>
                  </a:cxn>
                  <a:cxn ang="0">
                    <a:pos x="203" y="485"/>
                  </a:cxn>
                  <a:cxn ang="0">
                    <a:pos x="275" y="509"/>
                  </a:cxn>
                  <a:cxn ang="0">
                    <a:pos x="365" y="527"/>
                  </a:cxn>
                  <a:cxn ang="0">
                    <a:pos x="455" y="533"/>
                  </a:cxn>
                  <a:cxn ang="0">
                    <a:pos x="544" y="527"/>
                  </a:cxn>
                  <a:cxn ang="0">
                    <a:pos x="634" y="509"/>
                  </a:cxn>
                  <a:cxn ang="0">
                    <a:pos x="712" y="485"/>
                  </a:cxn>
                  <a:cxn ang="0">
                    <a:pos x="777" y="449"/>
                  </a:cxn>
                  <a:cxn ang="0">
                    <a:pos x="831" y="413"/>
                  </a:cxn>
                  <a:cxn ang="0">
                    <a:pos x="873" y="365"/>
                  </a:cxn>
                  <a:cxn ang="0">
                    <a:pos x="897" y="311"/>
                  </a:cxn>
                  <a:cxn ang="0">
                    <a:pos x="909" y="258"/>
                  </a:cxn>
                  <a:cxn ang="0">
                    <a:pos x="903" y="216"/>
                  </a:cxn>
                  <a:cxn ang="0">
                    <a:pos x="885" y="174"/>
                  </a:cxn>
                  <a:cxn ang="0">
                    <a:pos x="861" y="132"/>
                  </a:cxn>
                  <a:cxn ang="0">
                    <a:pos x="825" y="102"/>
                  </a:cxn>
                  <a:cxn ang="0">
                    <a:pos x="783" y="66"/>
                  </a:cxn>
                  <a:cxn ang="0">
                    <a:pos x="735" y="42"/>
                  </a:cxn>
                  <a:cxn ang="0">
                    <a:pos x="616" y="0"/>
                  </a:cxn>
                  <a:cxn ang="0">
                    <a:pos x="616" y="0"/>
                  </a:cxn>
                </a:cxnLst>
                <a:rect l="0" t="0" r="r" b="b"/>
                <a:pathLst>
                  <a:path w="909" h="533">
                    <a:moveTo>
                      <a:pt x="616" y="0"/>
                    </a:moveTo>
                    <a:lnTo>
                      <a:pt x="616" y="18"/>
                    </a:lnTo>
                    <a:lnTo>
                      <a:pt x="724" y="60"/>
                    </a:lnTo>
                    <a:lnTo>
                      <a:pt x="765" y="84"/>
                    </a:lnTo>
                    <a:lnTo>
                      <a:pt x="807" y="114"/>
                    </a:lnTo>
                    <a:lnTo>
                      <a:pt x="837" y="144"/>
                    </a:lnTo>
                    <a:lnTo>
                      <a:pt x="861" y="180"/>
                    </a:lnTo>
                    <a:lnTo>
                      <a:pt x="873" y="216"/>
                    </a:lnTo>
                    <a:lnTo>
                      <a:pt x="879" y="258"/>
                    </a:lnTo>
                    <a:lnTo>
                      <a:pt x="873" y="311"/>
                    </a:lnTo>
                    <a:lnTo>
                      <a:pt x="843" y="359"/>
                    </a:lnTo>
                    <a:lnTo>
                      <a:pt x="807" y="401"/>
                    </a:lnTo>
                    <a:lnTo>
                      <a:pt x="753" y="443"/>
                    </a:lnTo>
                    <a:lnTo>
                      <a:pt x="694" y="473"/>
                    </a:lnTo>
                    <a:lnTo>
                      <a:pt x="622" y="497"/>
                    </a:lnTo>
                    <a:lnTo>
                      <a:pt x="538" y="509"/>
                    </a:lnTo>
                    <a:lnTo>
                      <a:pt x="455" y="515"/>
                    </a:lnTo>
                    <a:lnTo>
                      <a:pt x="371" y="509"/>
                    </a:lnTo>
                    <a:lnTo>
                      <a:pt x="287" y="497"/>
                    </a:lnTo>
                    <a:lnTo>
                      <a:pt x="215" y="473"/>
                    </a:lnTo>
                    <a:lnTo>
                      <a:pt x="156" y="443"/>
                    </a:lnTo>
                    <a:lnTo>
                      <a:pt x="102" y="401"/>
                    </a:lnTo>
                    <a:lnTo>
                      <a:pt x="66" y="359"/>
                    </a:lnTo>
                    <a:lnTo>
                      <a:pt x="36" y="311"/>
                    </a:lnTo>
                    <a:lnTo>
                      <a:pt x="30" y="258"/>
                    </a:lnTo>
                    <a:lnTo>
                      <a:pt x="36" y="222"/>
                    </a:lnTo>
                    <a:lnTo>
                      <a:pt x="48" y="186"/>
                    </a:lnTo>
                    <a:lnTo>
                      <a:pt x="66" y="156"/>
                    </a:lnTo>
                    <a:lnTo>
                      <a:pt x="90" y="126"/>
                    </a:lnTo>
                    <a:lnTo>
                      <a:pt x="66" y="114"/>
                    </a:lnTo>
                    <a:lnTo>
                      <a:pt x="36" y="144"/>
                    </a:lnTo>
                    <a:lnTo>
                      <a:pt x="18" y="180"/>
                    </a:lnTo>
                    <a:lnTo>
                      <a:pt x="6" y="216"/>
                    </a:lnTo>
                    <a:lnTo>
                      <a:pt x="0" y="258"/>
                    </a:lnTo>
                    <a:lnTo>
                      <a:pt x="12" y="311"/>
                    </a:lnTo>
                    <a:lnTo>
                      <a:pt x="36" y="365"/>
                    </a:lnTo>
                    <a:lnTo>
                      <a:pt x="78" y="413"/>
                    </a:lnTo>
                    <a:lnTo>
                      <a:pt x="132" y="449"/>
                    </a:lnTo>
                    <a:lnTo>
                      <a:pt x="203" y="485"/>
                    </a:lnTo>
                    <a:lnTo>
                      <a:pt x="275" y="509"/>
                    </a:lnTo>
                    <a:lnTo>
                      <a:pt x="365" y="527"/>
                    </a:lnTo>
                    <a:lnTo>
                      <a:pt x="455" y="533"/>
                    </a:lnTo>
                    <a:lnTo>
                      <a:pt x="544" y="527"/>
                    </a:lnTo>
                    <a:lnTo>
                      <a:pt x="634" y="509"/>
                    </a:lnTo>
                    <a:lnTo>
                      <a:pt x="712" y="485"/>
                    </a:lnTo>
                    <a:lnTo>
                      <a:pt x="777" y="449"/>
                    </a:lnTo>
                    <a:lnTo>
                      <a:pt x="831" y="413"/>
                    </a:lnTo>
                    <a:lnTo>
                      <a:pt x="873" y="365"/>
                    </a:lnTo>
                    <a:lnTo>
                      <a:pt x="897" y="311"/>
                    </a:lnTo>
                    <a:lnTo>
                      <a:pt x="909" y="258"/>
                    </a:lnTo>
                    <a:lnTo>
                      <a:pt x="903" y="216"/>
                    </a:lnTo>
                    <a:lnTo>
                      <a:pt x="885" y="174"/>
                    </a:lnTo>
                    <a:lnTo>
                      <a:pt x="861" y="132"/>
                    </a:lnTo>
                    <a:lnTo>
                      <a:pt x="825" y="102"/>
                    </a:lnTo>
                    <a:lnTo>
                      <a:pt x="783" y="66"/>
                    </a:lnTo>
                    <a:lnTo>
                      <a:pt x="735" y="42"/>
                    </a:lnTo>
                    <a:lnTo>
                      <a:pt x="616" y="0"/>
                    </a:lnTo>
                    <a:lnTo>
                      <a:pt x="616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>
                      <a:gamma/>
                      <a:tint val="96863"/>
                      <a:invGamma/>
                    </a:schemeClr>
                  </a:gs>
                  <a:gs pos="100000">
                    <a:schemeClr val="accent1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38" name="Freeform 1068"/>
              <p:cNvSpPr>
                <a:spLocks/>
              </p:cNvSpPr>
              <p:nvPr/>
            </p:nvSpPr>
            <p:spPr bwMode="hidden">
              <a:xfrm>
                <a:off x="4564" y="3492"/>
                <a:ext cx="365" cy="66"/>
              </a:xfrm>
              <a:custGeom>
                <a:avLst/>
                <a:gdLst/>
                <a:ahLst/>
                <a:cxnLst>
                  <a:cxn ang="0">
                    <a:pos x="240" y="18"/>
                  </a:cxn>
                  <a:cxn ang="0">
                    <a:pos x="299" y="24"/>
                  </a:cxn>
                  <a:cxn ang="0">
                    <a:pos x="359" y="30"/>
                  </a:cxn>
                  <a:cxn ang="0">
                    <a:pos x="365" y="12"/>
                  </a:cxn>
                  <a:cxn ang="0">
                    <a:pos x="305" y="6"/>
                  </a:cxn>
                  <a:cxn ang="0">
                    <a:pos x="240" y="0"/>
                  </a:cxn>
                  <a:cxn ang="0">
                    <a:pos x="174" y="6"/>
                  </a:cxn>
                  <a:cxn ang="0">
                    <a:pos x="114" y="12"/>
                  </a:cxn>
                  <a:cxn ang="0">
                    <a:pos x="0" y="42"/>
                  </a:cxn>
                  <a:cxn ang="0">
                    <a:pos x="0" y="66"/>
                  </a:cxn>
                  <a:cxn ang="0">
                    <a:pos x="54" y="48"/>
                  </a:cxn>
                  <a:cxn ang="0">
                    <a:pos x="114" y="30"/>
                  </a:cxn>
                  <a:cxn ang="0">
                    <a:pos x="174" y="24"/>
                  </a:cxn>
                  <a:cxn ang="0">
                    <a:pos x="240" y="18"/>
                  </a:cxn>
                  <a:cxn ang="0">
                    <a:pos x="240" y="18"/>
                  </a:cxn>
                </a:cxnLst>
                <a:rect l="0" t="0" r="r" b="b"/>
                <a:pathLst>
                  <a:path w="365" h="66">
                    <a:moveTo>
                      <a:pt x="240" y="18"/>
                    </a:moveTo>
                    <a:lnTo>
                      <a:pt x="299" y="24"/>
                    </a:lnTo>
                    <a:lnTo>
                      <a:pt x="359" y="30"/>
                    </a:lnTo>
                    <a:lnTo>
                      <a:pt x="365" y="12"/>
                    </a:lnTo>
                    <a:lnTo>
                      <a:pt x="305" y="6"/>
                    </a:lnTo>
                    <a:lnTo>
                      <a:pt x="240" y="0"/>
                    </a:lnTo>
                    <a:lnTo>
                      <a:pt x="174" y="6"/>
                    </a:lnTo>
                    <a:lnTo>
                      <a:pt x="114" y="12"/>
                    </a:lnTo>
                    <a:lnTo>
                      <a:pt x="0" y="42"/>
                    </a:lnTo>
                    <a:lnTo>
                      <a:pt x="0" y="66"/>
                    </a:lnTo>
                    <a:lnTo>
                      <a:pt x="54" y="48"/>
                    </a:lnTo>
                    <a:lnTo>
                      <a:pt x="114" y="30"/>
                    </a:lnTo>
                    <a:lnTo>
                      <a:pt x="174" y="24"/>
                    </a:lnTo>
                    <a:lnTo>
                      <a:pt x="240" y="18"/>
                    </a:lnTo>
                    <a:lnTo>
                      <a:pt x="240" y="18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>
                      <a:gamma/>
                      <a:tint val="96863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39" name="Freeform 1069"/>
              <p:cNvSpPr>
                <a:spLocks/>
              </p:cNvSpPr>
              <p:nvPr/>
            </p:nvSpPr>
            <p:spPr bwMode="hidden">
              <a:xfrm>
                <a:off x="4463" y="3558"/>
                <a:ext cx="66" cy="48"/>
              </a:xfrm>
              <a:custGeom>
                <a:avLst/>
                <a:gdLst/>
                <a:ahLst/>
                <a:cxnLst>
                  <a:cxn ang="0">
                    <a:pos x="66" y="18"/>
                  </a:cxn>
                  <a:cxn ang="0">
                    <a:pos x="48" y="0"/>
                  </a:cxn>
                  <a:cxn ang="0">
                    <a:pos x="24" y="12"/>
                  </a:cxn>
                  <a:cxn ang="0">
                    <a:pos x="0" y="30"/>
                  </a:cxn>
                  <a:cxn ang="0">
                    <a:pos x="12" y="48"/>
                  </a:cxn>
                  <a:cxn ang="0">
                    <a:pos x="42" y="30"/>
                  </a:cxn>
                  <a:cxn ang="0">
                    <a:pos x="66" y="18"/>
                  </a:cxn>
                  <a:cxn ang="0">
                    <a:pos x="66" y="18"/>
                  </a:cxn>
                </a:cxnLst>
                <a:rect l="0" t="0" r="r" b="b"/>
                <a:pathLst>
                  <a:path w="66" h="48">
                    <a:moveTo>
                      <a:pt x="66" y="18"/>
                    </a:moveTo>
                    <a:lnTo>
                      <a:pt x="48" y="0"/>
                    </a:lnTo>
                    <a:lnTo>
                      <a:pt x="24" y="12"/>
                    </a:lnTo>
                    <a:lnTo>
                      <a:pt x="0" y="30"/>
                    </a:lnTo>
                    <a:lnTo>
                      <a:pt x="12" y="48"/>
                    </a:lnTo>
                    <a:lnTo>
                      <a:pt x="42" y="30"/>
                    </a:lnTo>
                    <a:lnTo>
                      <a:pt x="66" y="18"/>
                    </a:lnTo>
                    <a:lnTo>
                      <a:pt x="66" y="18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>
                      <a:gamma/>
                      <a:tint val="96863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40" name="Freeform 1070"/>
              <p:cNvSpPr>
                <a:spLocks/>
              </p:cNvSpPr>
              <p:nvPr/>
            </p:nvSpPr>
            <p:spPr bwMode="hidden">
              <a:xfrm>
                <a:off x="5280" y="3186"/>
                <a:ext cx="383" cy="96"/>
              </a:xfrm>
              <a:custGeom>
                <a:avLst/>
                <a:gdLst/>
                <a:ahLst/>
                <a:cxnLst>
                  <a:cxn ang="0">
                    <a:pos x="209" y="96"/>
                  </a:cxn>
                  <a:cxn ang="0">
                    <a:pos x="143" y="90"/>
                  </a:cxn>
                  <a:cxn ang="0">
                    <a:pos x="83" y="66"/>
                  </a:cxn>
                  <a:cxn ang="0">
                    <a:pos x="35" y="36"/>
                  </a:cxn>
                  <a:cxn ang="0">
                    <a:pos x="6" y="0"/>
                  </a:cxn>
                  <a:cxn ang="0">
                    <a:pos x="0" y="6"/>
                  </a:cxn>
                  <a:cxn ang="0">
                    <a:pos x="29" y="42"/>
                  </a:cxn>
                  <a:cxn ang="0">
                    <a:pos x="77" y="72"/>
                  </a:cxn>
                  <a:cxn ang="0">
                    <a:pos x="137" y="90"/>
                  </a:cxn>
                  <a:cxn ang="0">
                    <a:pos x="209" y="96"/>
                  </a:cxn>
                  <a:cxn ang="0">
                    <a:pos x="263" y="90"/>
                  </a:cxn>
                  <a:cxn ang="0">
                    <a:pos x="311" y="84"/>
                  </a:cxn>
                  <a:cxn ang="0">
                    <a:pos x="352" y="66"/>
                  </a:cxn>
                  <a:cxn ang="0">
                    <a:pos x="382" y="42"/>
                  </a:cxn>
                  <a:cxn ang="0">
                    <a:pos x="376" y="42"/>
                  </a:cxn>
                  <a:cxn ang="0">
                    <a:pos x="346" y="66"/>
                  </a:cxn>
                  <a:cxn ang="0">
                    <a:pos x="305" y="78"/>
                  </a:cxn>
                  <a:cxn ang="0">
                    <a:pos x="263" y="90"/>
                  </a:cxn>
                  <a:cxn ang="0">
                    <a:pos x="209" y="96"/>
                  </a:cxn>
                  <a:cxn ang="0">
                    <a:pos x="209" y="96"/>
                  </a:cxn>
                </a:cxnLst>
                <a:rect l="0" t="0" r="r" b="b"/>
                <a:pathLst>
                  <a:path w="382" h="96">
                    <a:moveTo>
                      <a:pt x="209" y="96"/>
                    </a:moveTo>
                    <a:lnTo>
                      <a:pt x="143" y="90"/>
                    </a:lnTo>
                    <a:lnTo>
                      <a:pt x="83" y="66"/>
                    </a:lnTo>
                    <a:lnTo>
                      <a:pt x="35" y="36"/>
                    </a:lnTo>
                    <a:lnTo>
                      <a:pt x="6" y="0"/>
                    </a:lnTo>
                    <a:lnTo>
                      <a:pt x="0" y="6"/>
                    </a:lnTo>
                    <a:lnTo>
                      <a:pt x="29" y="42"/>
                    </a:lnTo>
                    <a:lnTo>
                      <a:pt x="77" y="72"/>
                    </a:lnTo>
                    <a:lnTo>
                      <a:pt x="137" y="90"/>
                    </a:lnTo>
                    <a:lnTo>
                      <a:pt x="209" y="96"/>
                    </a:lnTo>
                    <a:lnTo>
                      <a:pt x="263" y="90"/>
                    </a:lnTo>
                    <a:lnTo>
                      <a:pt x="311" y="84"/>
                    </a:lnTo>
                    <a:lnTo>
                      <a:pt x="352" y="66"/>
                    </a:lnTo>
                    <a:lnTo>
                      <a:pt x="382" y="42"/>
                    </a:lnTo>
                    <a:lnTo>
                      <a:pt x="376" y="42"/>
                    </a:lnTo>
                    <a:lnTo>
                      <a:pt x="346" y="66"/>
                    </a:lnTo>
                    <a:lnTo>
                      <a:pt x="305" y="78"/>
                    </a:lnTo>
                    <a:lnTo>
                      <a:pt x="263" y="90"/>
                    </a:lnTo>
                    <a:lnTo>
                      <a:pt x="209" y="96"/>
                    </a:lnTo>
                    <a:lnTo>
                      <a:pt x="209" y="96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bg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41" name="Freeform 1071"/>
              <p:cNvSpPr>
                <a:spLocks/>
              </p:cNvSpPr>
              <p:nvPr/>
            </p:nvSpPr>
            <p:spPr bwMode="hidden">
              <a:xfrm>
                <a:off x="5315" y="3024"/>
                <a:ext cx="258" cy="54"/>
              </a:xfrm>
              <a:custGeom>
                <a:avLst/>
                <a:gdLst/>
                <a:ahLst/>
                <a:cxnLst>
                  <a:cxn ang="0">
                    <a:pos x="174" y="0"/>
                  </a:cxn>
                  <a:cxn ang="0">
                    <a:pos x="216" y="6"/>
                  </a:cxn>
                  <a:cxn ang="0">
                    <a:pos x="258" y="12"/>
                  </a:cxn>
                  <a:cxn ang="0">
                    <a:pos x="252" y="6"/>
                  </a:cxn>
                  <a:cxn ang="0">
                    <a:pos x="216" y="0"/>
                  </a:cxn>
                  <a:cxn ang="0">
                    <a:pos x="174" y="0"/>
                  </a:cxn>
                  <a:cxn ang="0">
                    <a:pos x="120" y="6"/>
                  </a:cxn>
                  <a:cxn ang="0">
                    <a:pos x="78" y="12"/>
                  </a:cxn>
                  <a:cxn ang="0">
                    <a:pos x="36" y="30"/>
                  </a:cxn>
                  <a:cxn ang="0">
                    <a:pos x="0" y="48"/>
                  </a:cxn>
                  <a:cxn ang="0">
                    <a:pos x="6" y="54"/>
                  </a:cxn>
                  <a:cxn ang="0">
                    <a:pos x="36" y="36"/>
                  </a:cxn>
                  <a:cxn ang="0">
                    <a:pos x="78" y="18"/>
                  </a:cxn>
                  <a:cxn ang="0">
                    <a:pos x="120" y="6"/>
                  </a:cxn>
                  <a:cxn ang="0">
                    <a:pos x="174" y="0"/>
                  </a:cxn>
                  <a:cxn ang="0">
                    <a:pos x="174" y="0"/>
                  </a:cxn>
                </a:cxnLst>
                <a:rect l="0" t="0" r="r" b="b"/>
                <a:pathLst>
                  <a:path w="258" h="54">
                    <a:moveTo>
                      <a:pt x="174" y="0"/>
                    </a:moveTo>
                    <a:lnTo>
                      <a:pt x="216" y="6"/>
                    </a:lnTo>
                    <a:lnTo>
                      <a:pt x="258" y="12"/>
                    </a:lnTo>
                    <a:lnTo>
                      <a:pt x="252" y="6"/>
                    </a:lnTo>
                    <a:lnTo>
                      <a:pt x="216" y="0"/>
                    </a:lnTo>
                    <a:lnTo>
                      <a:pt x="174" y="0"/>
                    </a:lnTo>
                    <a:lnTo>
                      <a:pt x="120" y="6"/>
                    </a:lnTo>
                    <a:lnTo>
                      <a:pt x="78" y="12"/>
                    </a:lnTo>
                    <a:lnTo>
                      <a:pt x="36" y="30"/>
                    </a:lnTo>
                    <a:lnTo>
                      <a:pt x="0" y="48"/>
                    </a:lnTo>
                    <a:lnTo>
                      <a:pt x="6" y="54"/>
                    </a:lnTo>
                    <a:lnTo>
                      <a:pt x="36" y="36"/>
                    </a:lnTo>
                    <a:lnTo>
                      <a:pt x="78" y="18"/>
                    </a:lnTo>
                    <a:lnTo>
                      <a:pt x="120" y="6"/>
                    </a:lnTo>
                    <a:lnTo>
                      <a:pt x="174" y="0"/>
                    </a:lnTo>
                    <a:lnTo>
                      <a:pt x="174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bg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42" name="Freeform 1072"/>
              <p:cNvSpPr>
                <a:spLocks/>
              </p:cNvSpPr>
              <p:nvPr/>
            </p:nvSpPr>
            <p:spPr bwMode="hidden">
              <a:xfrm>
                <a:off x="5645" y="3066"/>
                <a:ext cx="60" cy="156"/>
              </a:xfrm>
              <a:custGeom>
                <a:avLst/>
                <a:gdLst/>
                <a:ahLst/>
                <a:cxnLst>
                  <a:cxn ang="0">
                    <a:pos x="54" y="90"/>
                  </a:cxn>
                  <a:cxn ang="0">
                    <a:pos x="48" y="126"/>
                  </a:cxn>
                  <a:cxn ang="0">
                    <a:pos x="24" y="156"/>
                  </a:cxn>
                  <a:cxn ang="0">
                    <a:pos x="30" y="156"/>
                  </a:cxn>
                  <a:cxn ang="0">
                    <a:pos x="54" y="126"/>
                  </a:cxn>
                  <a:cxn ang="0">
                    <a:pos x="60" y="90"/>
                  </a:cxn>
                  <a:cxn ang="0">
                    <a:pos x="54" y="66"/>
                  </a:cxn>
                  <a:cxn ang="0">
                    <a:pos x="48" y="42"/>
                  </a:cxn>
                  <a:cxn ang="0">
                    <a:pos x="30" y="18"/>
                  </a:cxn>
                  <a:cxn ang="0">
                    <a:pos x="6" y="0"/>
                  </a:cxn>
                  <a:cxn ang="0">
                    <a:pos x="0" y="6"/>
                  </a:cxn>
                  <a:cxn ang="0">
                    <a:pos x="24" y="24"/>
                  </a:cxn>
                  <a:cxn ang="0">
                    <a:pos x="42" y="42"/>
                  </a:cxn>
                  <a:cxn ang="0">
                    <a:pos x="48" y="66"/>
                  </a:cxn>
                  <a:cxn ang="0">
                    <a:pos x="54" y="90"/>
                  </a:cxn>
                  <a:cxn ang="0">
                    <a:pos x="54" y="90"/>
                  </a:cxn>
                </a:cxnLst>
                <a:rect l="0" t="0" r="r" b="b"/>
                <a:pathLst>
                  <a:path w="60" h="156">
                    <a:moveTo>
                      <a:pt x="54" y="90"/>
                    </a:moveTo>
                    <a:lnTo>
                      <a:pt x="48" y="126"/>
                    </a:lnTo>
                    <a:lnTo>
                      <a:pt x="24" y="156"/>
                    </a:lnTo>
                    <a:lnTo>
                      <a:pt x="30" y="156"/>
                    </a:lnTo>
                    <a:lnTo>
                      <a:pt x="54" y="126"/>
                    </a:lnTo>
                    <a:lnTo>
                      <a:pt x="60" y="90"/>
                    </a:lnTo>
                    <a:lnTo>
                      <a:pt x="54" y="66"/>
                    </a:lnTo>
                    <a:lnTo>
                      <a:pt x="48" y="42"/>
                    </a:lnTo>
                    <a:lnTo>
                      <a:pt x="30" y="18"/>
                    </a:lnTo>
                    <a:lnTo>
                      <a:pt x="6" y="0"/>
                    </a:lnTo>
                    <a:lnTo>
                      <a:pt x="0" y="6"/>
                    </a:lnTo>
                    <a:lnTo>
                      <a:pt x="24" y="24"/>
                    </a:lnTo>
                    <a:lnTo>
                      <a:pt x="42" y="42"/>
                    </a:lnTo>
                    <a:lnTo>
                      <a:pt x="48" y="66"/>
                    </a:lnTo>
                    <a:lnTo>
                      <a:pt x="54" y="90"/>
                    </a:lnTo>
                    <a:lnTo>
                      <a:pt x="54" y="9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bg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43" name="Freeform 1073"/>
              <p:cNvSpPr>
                <a:spLocks/>
              </p:cNvSpPr>
              <p:nvPr/>
            </p:nvSpPr>
            <p:spPr bwMode="hidden">
              <a:xfrm>
                <a:off x="5375" y="3246"/>
                <a:ext cx="192" cy="18"/>
              </a:xfrm>
              <a:custGeom>
                <a:avLst/>
                <a:gdLst/>
                <a:ahLst/>
                <a:cxnLst>
                  <a:cxn ang="0">
                    <a:pos x="114" y="12"/>
                  </a:cxn>
                  <a:cxn ang="0">
                    <a:pos x="72" y="6"/>
                  </a:cxn>
                  <a:cxn ang="0">
                    <a:pos x="30" y="0"/>
                  </a:cxn>
                  <a:cxn ang="0">
                    <a:pos x="0" y="0"/>
                  </a:cxn>
                  <a:cxn ang="0">
                    <a:pos x="54" y="12"/>
                  </a:cxn>
                  <a:cxn ang="0">
                    <a:pos x="114" y="18"/>
                  </a:cxn>
                  <a:cxn ang="0">
                    <a:pos x="156" y="18"/>
                  </a:cxn>
                  <a:cxn ang="0">
                    <a:pos x="192" y="12"/>
                  </a:cxn>
                  <a:cxn ang="0">
                    <a:pos x="186" y="0"/>
                  </a:cxn>
                  <a:cxn ang="0">
                    <a:pos x="150" y="6"/>
                  </a:cxn>
                  <a:cxn ang="0">
                    <a:pos x="114" y="12"/>
                  </a:cxn>
                  <a:cxn ang="0">
                    <a:pos x="114" y="12"/>
                  </a:cxn>
                </a:cxnLst>
                <a:rect l="0" t="0" r="r" b="b"/>
                <a:pathLst>
                  <a:path w="192" h="18">
                    <a:moveTo>
                      <a:pt x="114" y="12"/>
                    </a:moveTo>
                    <a:lnTo>
                      <a:pt x="72" y="6"/>
                    </a:lnTo>
                    <a:lnTo>
                      <a:pt x="30" y="0"/>
                    </a:lnTo>
                    <a:lnTo>
                      <a:pt x="0" y="0"/>
                    </a:lnTo>
                    <a:lnTo>
                      <a:pt x="54" y="12"/>
                    </a:lnTo>
                    <a:lnTo>
                      <a:pt x="114" y="18"/>
                    </a:lnTo>
                    <a:lnTo>
                      <a:pt x="156" y="18"/>
                    </a:lnTo>
                    <a:lnTo>
                      <a:pt x="192" y="12"/>
                    </a:lnTo>
                    <a:lnTo>
                      <a:pt x="186" y="0"/>
                    </a:lnTo>
                    <a:lnTo>
                      <a:pt x="150" y="6"/>
                    </a:lnTo>
                    <a:lnTo>
                      <a:pt x="114" y="12"/>
                    </a:lnTo>
                    <a:lnTo>
                      <a:pt x="114" y="1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bg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44" name="Freeform 1074"/>
              <p:cNvSpPr>
                <a:spLocks/>
              </p:cNvSpPr>
              <p:nvPr/>
            </p:nvSpPr>
            <p:spPr bwMode="hidden">
              <a:xfrm>
                <a:off x="5304" y="3042"/>
                <a:ext cx="161" cy="186"/>
              </a:xfrm>
              <a:custGeom>
                <a:avLst/>
                <a:gdLst/>
                <a:ahLst/>
                <a:cxnLst>
                  <a:cxn ang="0">
                    <a:pos x="11" y="114"/>
                  </a:cxn>
                  <a:cxn ang="0">
                    <a:pos x="17" y="96"/>
                  </a:cxn>
                  <a:cxn ang="0">
                    <a:pos x="23" y="78"/>
                  </a:cxn>
                  <a:cxn ang="0">
                    <a:pos x="53" y="42"/>
                  </a:cxn>
                  <a:cxn ang="0">
                    <a:pos x="101" y="18"/>
                  </a:cxn>
                  <a:cxn ang="0">
                    <a:pos x="155" y="6"/>
                  </a:cxn>
                  <a:cxn ang="0">
                    <a:pos x="161" y="0"/>
                  </a:cxn>
                  <a:cxn ang="0">
                    <a:pos x="95" y="12"/>
                  </a:cxn>
                  <a:cxn ang="0">
                    <a:pos x="47" y="36"/>
                  </a:cxn>
                  <a:cxn ang="0">
                    <a:pos x="11" y="72"/>
                  </a:cxn>
                  <a:cxn ang="0">
                    <a:pos x="5" y="90"/>
                  </a:cxn>
                  <a:cxn ang="0">
                    <a:pos x="0" y="114"/>
                  </a:cxn>
                  <a:cxn ang="0">
                    <a:pos x="11" y="150"/>
                  </a:cxn>
                  <a:cxn ang="0">
                    <a:pos x="23" y="168"/>
                  </a:cxn>
                  <a:cxn ang="0">
                    <a:pos x="41" y="186"/>
                  </a:cxn>
                  <a:cxn ang="0">
                    <a:pos x="65" y="186"/>
                  </a:cxn>
                  <a:cxn ang="0">
                    <a:pos x="41" y="168"/>
                  </a:cxn>
                  <a:cxn ang="0">
                    <a:pos x="23" y="150"/>
                  </a:cxn>
                  <a:cxn ang="0">
                    <a:pos x="17" y="132"/>
                  </a:cxn>
                  <a:cxn ang="0">
                    <a:pos x="11" y="114"/>
                  </a:cxn>
                  <a:cxn ang="0">
                    <a:pos x="11" y="114"/>
                  </a:cxn>
                </a:cxnLst>
                <a:rect l="0" t="0" r="r" b="b"/>
                <a:pathLst>
                  <a:path w="161" h="186">
                    <a:moveTo>
                      <a:pt x="11" y="114"/>
                    </a:moveTo>
                    <a:lnTo>
                      <a:pt x="17" y="96"/>
                    </a:lnTo>
                    <a:lnTo>
                      <a:pt x="23" y="78"/>
                    </a:lnTo>
                    <a:lnTo>
                      <a:pt x="53" y="42"/>
                    </a:lnTo>
                    <a:lnTo>
                      <a:pt x="101" y="18"/>
                    </a:lnTo>
                    <a:lnTo>
                      <a:pt x="155" y="6"/>
                    </a:lnTo>
                    <a:lnTo>
                      <a:pt x="161" y="0"/>
                    </a:lnTo>
                    <a:lnTo>
                      <a:pt x="95" y="12"/>
                    </a:lnTo>
                    <a:lnTo>
                      <a:pt x="47" y="36"/>
                    </a:lnTo>
                    <a:lnTo>
                      <a:pt x="11" y="72"/>
                    </a:lnTo>
                    <a:lnTo>
                      <a:pt x="5" y="90"/>
                    </a:lnTo>
                    <a:lnTo>
                      <a:pt x="0" y="114"/>
                    </a:lnTo>
                    <a:lnTo>
                      <a:pt x="11" y="150"/>
                    </a:lnTo>
                    <a:lnTo>
                      <a:pt x="23" y="168"/>
                    </a:lnTo>
                    <a:lnTo>
                      <a:pt x="41" y="186"/>
                    </a:lnTo>
                    <a:lnTo>
                      <a:pt x="65" y="186"/>
                    </a:lnTo>
                    <a:lnTo>
                      <a:pt x="41" y="168"/>
                    </a:lnTo>
                    <a:lnTo>
                      <a:pt x="23" y="150"/>
                    </a:lnTo>
                    <a:lnTo>
                      <a:pt x="17" y="132"/>
                    </a:lnTo>
                    <a:lnTo>
                      <a:pt x="11" y="114"/>
                    </a:lnTo>
                    <a:lnTo>
                      <a:pt x="11" y="114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45" name="Freeform 1075"/>
              <p:cNvSpPr>
                <a:spLocks/>
              </p:cNvSpPr>
              <p:nvPr/>
            </p:nvSpPr>
            <p:spPr bwMode="hidden">
              <a:xfrm>
                <a:off x="5489" y="3042"/>
                <a:ext cx="186" cy="210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66" y="12"/>
                  </a:cxn>
                  <a:cxn ang="0">
                    <a:pos x="119" y="36"/>
                  </a:cxn>
                  <a:cxn ang="0">
                    <a:pos x="155" y="72"/>
                  </a:cxn>
                  <a:cxn ang="0">
                    <a:pos x="161" y="90"/>
                  </a:cxn>
                  <a:cxn ang="0">
                    <a:pos x="167" y="114"/>
                  </a:cxn>
                  <a:cxn ang="0">
                    <a:pos x="161" y="138"/>
                  </a:cxn>
                  <a:cxn ang="0">
                    <a:pos x="149" y="162"/>
                  </a:cxn>
                  <a:cxn ang="0">
                    <a:pos x="119" y="180"/>
                  </a:cxn>
                  <a:cxn ang="0">
                    <a:pos x="90" y="198"/>
                  </a:cxn>
                  <a:cxn ang="0">
                    <a:pos x="96" y="210"/>
                  </a:cxn>
                  <a:cxn ang="0">
                    <a:pos x="131" y="192"/>
                  </a:cxn>
                  <a:cxn ang="0">
                    <a:pos x="161" y="168"/>
                  </a:cxn>
                  <a:cxn ang="0">
                    <a:pos x="179" y="144"/>
                  </a:cxn>
                  <a:cxn ang="0">
                    <a:pos x="185" y="114"/>
                  </a:cxn>
                  <a:cxn ang="0">
                    <a:pos x="179" y="90"/>
                  </a:cxn>
                  <a:cxn ang="0">
                    <a:pos x="173" y="66"/>
                  </a:cxn>
                  <a:cxn ang="0">
                    <a:pos x="155" y="48"/>
                  </a:cxn>
                  <a:cxn ang="0">
                    <a:pos x="131" y="30"/>
                  </a:cxn>
                  <a:cxn ang="0">
                    <a:pos x="72" y="6"/>
                  </a:cxn>
                  <a:cxn ang="0">
                    <a:pos x="0" y="0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85" h="210">
                    <a:moveTo>
                      <a:pt x="0" y="6"/>
                    </a:moveTo>
                    <a:lnTo>
                      <a:pt x="66" y="12"/>
                    </a:lnTo>
                    <a:lnTo>
                      <a:pt x="119" y="36"/>
                    </a:lnTo>
                    <a:lnTo>
                      <a:pt x="155" y="72"/>
                    </a:lnTo>
                    <a:lnTo>
                      <a:pt x="161" y="90"/>
                    </a:lnTo>
                    <a:lnTo>
                      <a:pt x="167" y="114"/>
                    </a:lnTo>
                    <a:lnTo>
                      <a:pt x="161" y="138"/>
                    </a:lnTo>
                    <a:lnTo>
                      <a:pt x="149" y="162"/>
                    </a:lnTo>
                    <a:lnTo>
                      <a:pt x="119" y="180"/>
                    </a:lnTo>
                    <a:lnTo>
                      <a:pt x="90" y="198"/>
                    </a:lnTo>
                    <a:lnTo>
                      <a:pt x="96" y="210"/>
                    </a:lnTo>
                    <a:lnTo>
                      <a:pt x="131" y="192"/>
                    </a:lnTo>
                    <a:lnTo>
                      <a:pt x="161" y="168"/>
                    </a:lnTo>
                    <a:lnTo>
                      <a:pt x="179" y="144"/>
                    </a:lnTo>
                    <a:lnTo>
                      <a:pt x="185" y="114"/>
                    </a:lnTo>
                    <a:lnTo>
                      <a:pt x="179" y="90"/>
                    </a:lnTo>
                    <a:lnTo>
                      <a:pt x="173" y="66"/>
                    </a:lnTo>
                    <a:lnTo>
                      <a:pt x="155" y="48"/>
                    </a:lnTo>
                    <a:lnTo>
                      <a:pt x="131" y="30"/>
                    </a:lnTo>
                    <a:lnTo>
                      <a:pt x="72" y="6"/>
                    </a:lnTo>
                    <a:lnTo>
                      <a:pt x="0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46" name="Freeform 1076"/>
              <p:cNvSpPr>
                <a:spLocks noEditPoints="1"/>
              </p:cNvSpPr>
              <p:nvPr/>
            </p:nvSpPr>
            <p:spPr bwMode="hidden">
              <a:xfrm>
                <a:off x="5345" y="3058"/>
                <a:ext cx="299" cy="186"/>
              </a:xfrm>
              <a:custGeom>
                <a:avLst/>
                <a:gdLst/>
                <a:ahLst/>
                <a:cxnLst>
                  <a:cxn ang="0">
                    <a:pos x="150" y="0"/>
                  </a:cxn>
                  <a:cxn ang="0">
                    <a:pos x="90" y="6"/>
                  </a:cxn>
                  <a:cxn ang="0">
                    <a:pos x="42" y="30"/>
                  </a:cxn>
                  <a:cxn ang="0">
                    <a:pos x="12" y="54"/>
                  </a:cxn>
                  <a:cxn ang="0">
                    <a:pos x="6" y="72"/>
                  </a:cxn>
                  <a:cxn ang="0">
                    <a:pos x="0" y="90"/>
                  </a:cxn>
                  <a:cxn ang="0">
                    <a:pos x="6" y="108"/>
                  </a:cxn>
                  <a:cxn ang="0">
                    <a:pos x="12" y="126"/>
                  </a:cxn>
                  <a:cxn ang="0">
                    <a:pos x="42" y="156"/>
                  </a:cxn>
                  <a:cxn ang="0">
                    <a:pos x="90" y="180"/>
                  </a:cxn>
                  <a:cxn ang="0">
                    <a:pos x="150" y="186"/>
                  </a:cxn>
                  <a:cxn ang="0">
                    <a:pos x="209" y="180"/>
                  </a:cxn>
                  <a:cxn ang="0">
                    <a:pos x="257" y="156"/>
                  </a:cxn>
                  <a:cxn ang="0">
                    <a:pos x="287" y="126"/>
                  </a:cxn>
                  <a:cxn ang="0">
                    <a:pos x="299" y="108"/>
                  </a:cxn>
                  <a:cxn ang="0">
                    <a:pos x="299" y="90"/>
                  </a:cxn>
                  <a:cxn ang="0">
                    <a:pos x="299" y="72"/>
                  </a:cxn>
                  <a:cxn ang="0">
                    <a:pos x="287" y="54"/>
                  </a:cxn>
                  <a:cxn ang="0">
                    <a:pos x="257" y="30"/>
                  </a:cxn>
                  <a:cxn ang="0">
                    <a:pos x="209" y="6"/>
                  </a:cxn>
                  <a:cxn ang="0">
                    <a:pos x="150" y="0"/>
                  </a:cxn>
                  <a:cxn ang="0">
                    <a:pos x="150" y="0"/>
                  </a:cxn>
                  <a:cxn ang="0">
                    <a:pos x="150" y="180"/>
                  </a:cxn>
                  <a:cxn ang="0">
                    <a:pos x="96" y="174"/>
                  </a:cxn>
                  <a:cxn ang="0">
                    <a:pos x="48" y="156"/>
                  </a:cxn>
                  <a:cxn ang="0">
                    <a:pos x="18" y="126"/>
                  </a:cxn>
                  <a:cxn ang="0">
                    <a:pos x="12" y="108"/>
                  </a:cxn>
                  <a:cxn ang="0">
                    <a:pos x="6" y="90"/>
                  </a:cxn>
                  <a:cxn ang="0">
                    <a:pos x="12" y="72"/>
                  </a:cxn>
                  <a:cxn ang="0">
                    <a:pos x="18" y="54"/>
                  </a:cxn>
                  <a:cxn ang="0">
                    <a:pos x="48" y="30"/>
                  </a:cxn>
                  <a:cxn ang="0">
                    <a:pos x="96" y="12"/>
                  </a:cxn>
                  <a:cxn ang="0">
                    <a:pos x="150" y="6"/>
                  </a:cxn>
                  <a:cxn ang="0">
                    <a:pos x="203" y="12"/>
                  </a:cxn>
                  <a:cxn ang="0">
                    <a:pos x="251" y="30"/>
                  </a:cxn>
                  <a:cxn ang="0">
                    <a:pos x="281" y="54"/>
                  </a:cxn>
                  <a:cxn ang="0">
                    <a:pos x="293" y="72"/>
                  </a:cxn>
                  <a:cxn ang="0">
                    <a:pos x="293" y="90"/>
                  </a:cxn>
                  <a:cxn ang="0">
                    <a:pos x="293" y="108"/>
                  </a:cxn>
                  <a:cxn ang="0">
                    <a:pos x="281" y="126"/>
                  </a:cxn>
                  <a:cxn ang="0">
                    <a:pos x="251" y="156"/>
                  </a:cxn>
                  <a:cxn ang="0">
                    <a:pos x="203" y="174"/>
                  </a:cxn>
                  <a:cxn ang="0">
                    <a:pos x="150" y="180"/>
                  </a:cxn>
                  <a:cxn ang="0">
                    <a:pos x="150" y="180"/>
                  </a:cxn>
                </a:cxnLst>
                <a:rect l="0" t="0" r="r" b="b"/>
                <a:pathLst>
                  <a:path w="299" h="186">
                    <a:moveTo>
                      <a:pt x="150" y="0"/>
                    </a:moveTo>
                    <a:lnTo>
                      <a:pt x="90" y="6"/>
                    </a:lnTo>
                    <a:lnTo>
                      <a:pt x="42" y="30"/>
                    </a:lnTo>
                    <a:lnTo>
                      <a:pt x="12" y="54"/>
                    </a:lnTo>
                    <a:lnTo>
                      <a:pt x="6" y="72"/>
                    </a:lnTo>
                    <a:lnTo>
                      <a:pt x="0" y="90"/>
                    </a:lnTo>
                    <a:lnTo>
                      <a:pt x="6" y="108"/>
                    </a:lnTo>
                    <a:lnTo>
                      <a:pt x="12" y="126"/>
                    </a:lnTo>
                    <a:lnTo>
                      <a:pt x="42" y="156"/>
                    </a:lnTo>
                    <a:lnTo>
                      <a:pt x="90" y="180"/>
                    </a:lnTo>
                    <a:lnTo>
                      <a:pt x="150" y="186"/>
                    </a:lnTo>
                    <a:lnTo>
                      <a:pt x="209" y="180"/>
                    </a:lnTo>
                    <a:lnTo>
                      <a:pt x="257" y="156"/>
                    </a:lnTo>
                    <a:lnTo>
                      <a:pt x="287" y="126"/>
                    </a:lnTo>
                    <a:lnTo>
                      <a:pt x="299" y="108"/>
                    </a:lnTo>
                    <a:lnTo>
                      <a:pt x="299" y="90"/>
                    </a:lnTo>
                    <a:lnTo>
                      <a:pt x="299" y="72"/>
                    </a:lnTo>
                    <a:lnTo>
                      <a:pt x="287" y="54"/>
                    </a:lnTo>
                    <a:lnTo>
                      <a:pt x="257" y="30"/>
                    </a:lnTo>
                    <a:lnTo>
                      <a:pt x="209" y="6"/>
                    </a:lnTo>
                    <a:lnTo>
                      <a:pt x="150" y="0"/>
                    </a:lnTo>
                    <a:lnTo>
                      <a:pt x="150" y="0"/>
                    </a:lnTo>
                    <a:close/>
                    <a:moveTo>
                      <a:pt x="150" y="180"/>
                    </a:moveTo>
                    <a:lnTo>
                      <a:pt x="96" y="174"/>
                    </a:lnTo>
                    <a:lnTo>
                      <a:pt x="48" y="156"/>
                    </a:lnTo>
                    <a:lnTo>
                      <a:pt x="18" y="126"/>
                    </a:lnTo>
                    <a:lnTo>
                      <a:pt x="12" y="108"/>
                    </a:lnTo>
                    <a:lnTo>
                      <a:pt x="6" y="90"/>
                    </a:lnTo>
                    <a:lnTo>
                      <a:pt x="12" y="72"/>
                    </a:lnTo>
                    <a:lnTo>
                      <a:pt x="18" y="54"/>
                    </a:lnTo>
                    <a:lnTo>
                      <a:pt x="48" y="30"/>
                    </a:lnTo>
                    <a:lnTo>
                      <a:pt x="96" y="12"/>
                    </a:lnTo>
                    <a:lnTo>
                      <a:pt x="150" y="6"/>
                    </a:lnTo>
                    <a:lnTo>
                      <a:pt x="203" y="12"/>
                    </a:lnTo>
                    <a:lnTo>
                      <a:pt x="251" y="30"/>
                    </a:lnTo>
                    <a:lnTo>
                      <a:pt x="281" y="54"/>
                    </a:lnTo>
                    <a:lnTo>
                      <a:pt x="293" y="72"/>
                    </a:lnTo>
                    <a:lnTo>
                      <a:pt x="293" y="90"/>
                    </a:lnTo>
                    <a:lnTo>
                      <a:pt x="293" y="108"/>
                    </a:lnTo>
                    <a:lnTo>
                      <a:pt x="281" y="126"/>
                    </a:lnTo>
                    <a:lnTo>
                      <a:pt x="251" y="156"/>
                    </a:lnTo>
                    <a:lnTo>
                      <a:pt x="203" y="174"/>
                    </a:lnTo>
                    <a:lnTo>
                      <a:pt x="150" y="180"/>
                    </a:lnTo>
                    <a:lnTo>
                      <a:pt x="150" y="18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bg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47" name="Oval 1077"/>
              <p:cNvSpPr>
                <a:spLocks noChangeArrowheads="1"/>
              </p:cNvSpPr>
              <p:nvPr/>
            </p:nvSpPr>
            <p:spPr bwMode="hidden">
              <a:xfrm>
                <a:off x="3910" y="3948"/>
                <a:ext cx="84" cy="53"/>
              </a:xfrm>
              <a:prstGeom prst="ellipse">
                <a:avLst/>
              </a:prstGeom>
              <a:gradFill rotWithShape="0">
                <a:gsLst>
                  <a:gs pos="0">
                    <a:schemeClr val="accent1">
                      <a:gamma/>
                      <a:shade val="94118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grpSp>
            <p:nvGrpSpPr>
              <p:cNvPr id="48" name="Group 1078"/>
              <p:cNvGrpSpPr>
                <a:grpSpLocks/>
              </p:cNvGrpSpPr>
              <p:nvPr/>
            </p:nvGrpSpPr>
            <p:grpSpPr bwMode="auto">
              <a:xfrm>
                <a:off x="4546" y="3608"/>
                <a:ext cx="518" cy="319"/>
                <a:chOff x="4546" y="3608"/>
                <a:chExt cx="518" cy="319"/>
              </a:xfrm>
            </p:grpSpPr>
            <p:sp>
              <p:nvSpPr>
                <p:cNvPr id="54" name="Oval 1079"/>
                <p:cNvSpPr>
                  <a:spLocks noChangeArrowheads="1"/>
                </p:cNvSpPr>
                <p:nvPr/>
              </p:nvSpPr>
              <p:spPr bwMode="hidden">
                <a:xfrm>
                  <a:off x="4546" y="3608"/>
                  <a:ext cx="518" cy="319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>
                        <a:gamma/>
                        <a:shade val="94118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55" name="Oval 1080"/>
                <p:cNvSpPr>
                  <a:spLocks noChangeArrowheads="1"/>
                </p:cNvSpPr>
                <p:nvPr/>
              </p:nvSpPr>
              <p:spPr bwMode="hidden">
                <a:xfrm>
                  <a:off x="4578" y="3630"/>
                  <a:ext cx="446" cy="271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>
                        <a:gamma/>
                        <a:tint val="96863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56" name="Oval 1081"/>
                <p:cNvSpPr>
                  <a:spLocks noChangeArrowheads="1"/>
                </p:cNvSpPr>
                <p:nvPr/>
              </p:nvSpPr>
              <p:spPr bwMode="hidden">
                <a:xfrm>
                  <a:off x="4610" y="3650"/>
                  <a:ext cx="386" cy="233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/>
                    </a:gs>
                    <a:gs pos="100000">
                      <a:schemeClr val="accent1">
                        <a:gamma/>
                        <a:shade val="94118"/>
                        <a:invGamma/>
                      </a:schemeClr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57" name="Oval 1082"/>
                <p:cNvSpPr>
                  <a:spLocks noChangeArrowheads="1"/>
                </p:cNvSpPr>
                <p:nvPr/>
              </p:nvSpPr>
              <p:spPr bwMode="hidden">
                <a:xfrm>
                  <a:off x="4654" y="3678"/>
                  <a:ext cx="298" cy="177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>
                        <a:gamma/>
                        <a:shade val="94118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58" name="Oval 1083"/>
                <p:cNvSpPr>
                  <a:spLocks noChangeArrowheads="1"/>
                </p:cNvSpPr>
                <p:nvPr/>
              </p:nvSpPr>
              <p:spPr bwMode="hidden">
                <a:xfrm>
                  <a:off x="4690" y="3698"/>
                  <a:ext cx="222" cy="139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/>
                    </a:gs>
                    <a:gs pos="100000">
                      <a:schemeClr val="accent1">
                        <a:gamma/>
                        <a:shade val="94118"/>
                        <a:invGamma/>
                      </a:schemeClr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59" name="Oval 1084"/>
                <p:cNvSpPr>
                  <a:spLocks noChangeArrowheads="1"/>
                </p:cNvSpPr>
                <p:nvPr/>
              </p:nvSpPr>
              <p:spPr bwMode="hidden">
                <a:xfrm>
                  <a:off x="4738" y="3728"/>
                  <a:ext cx="126" cy="81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>
                        <a:gamma/>
                        <a:shade val="96863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</p:grpSp>
          <p:grpSp>
            <p:nvGrpSpPr>
              <p:cNvPr id="49" name="Group 1085"/>
              <p:cNvGrpSpPr>
                <a:grpSpLocks/>
              </p:cNvGrpSpPr>
              <p:nvPr/>
            </p:nvGrpSpPr>
            <p:grpSpPr bwMode="auto">
              <a:xfrm>
                <a:off x="5381" y="3085"/>
                <a:ext cx="227" cy="132"/>
                <a:chOff x="5381" y="3085"/>
                <a:chExt cx="227" cy="132"/>
              </a:xfrm>
            </p:grpSpPr>
            <p:sp>
              <p:nvSpPr>
                <p:cNvPr id="50" name="Oval 1086"/>
                <p:cNvSpPr>
                  <a:spLocks noChangeArrowheads="1"/>
                </p:cNvSpPr>
                <p:nvPr/>
              </p:nvSpPr>
              <p:spPr bwMode="hidden">
                <a:xfrm>
                  <a:off x="5381" y="3085"/>
                  <a:ext cx="227" cy="132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bg1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51" name="Oval 1087"/>
                <p:cNvSpPr>
                  <a:spLocks noChangeArrowheads="1"/>
                </p:cNvSpPr>
                <p:nvPr/>
              </p:nvSpPr>
              <p:spPr bwMode="hidden">
                <a:xfrm>
                  <a:off x="5403" y="3099"/>
                  <a:ext cx="182" cy="102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/>
                    </a:gs>
                    <a:gs pos="100000">
                      <a:schemeClr val="bg1"/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52" name="Oval 1088"/>
                <p:cNvSpPr>
                  <a:spLocks noChangeArrowheads="1"/>
                </p:cNvSpPr>
                <p:nvPr/>
              </p:nvSpPr>
              <p:spPr bwMode="hidden">
                <a:xfrm>
                  <a:off x="5431" y="3109"/>
                  <a:ext cx="125" cy="82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bg1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53" name="Oval 1089"/>
                <p:cNvSpPr>
                  <a:spLocks noChangeArrowheads="1"/>
                </p:cNvSpPr>
                <p:nvPr/>
              </p:nvSpPr>
              <p:spPr bwMode="hidden">
                <a:xfrm>
                  <a:off x="5458" y="3125"/>
                  <a:ext cx="73" cy="47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/>
                    </a:gs>
                    <a:gs pos="100000">
                      <a:schemeClr val="bg1"/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</p:grpSp>
        </p:grpSp>
      </p:grpSp>
      <p:sp>
        <p:nvSpPr>
          <p:cNvPr id="76866" name="Rectangle 1090"/>
          <p:cNvSpPr>
            <a:spLocks noGrp="1" noChangeArrowheads="1"/>
          </p:cNvSpPr>
          <p:nvPr>
            <p:ph type="ctrTitle" sz="quarter"/>
          </p:nvPr>
        </p:nvSpPr>
        <p:spPr>
          <a:xfrm>
            <a:off x="685800" y="1692275"/>
            <a:ext cx="7772400" cy="1736725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6867" name="Rectangle 1091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8" name="Rectangle 1092"/>
          <p:cNvSpPr>
            <a:spLocks noGrp="1" noChangeArrowheads="1"/>
          </p:cNvSpPr>
          <p:nvPr>
            <p:ph type="dt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9" name="Rectangle 109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0" name="Rectangle 109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E37446-45CB-704D-92FC-53364A5C596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Rectangle 109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09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09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82C9DC-E0C9-C44B-A694-ED491B216B9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Rectangle 109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09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09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35C184-40B5-9046-AA44-4C5497B4A99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5"/>
          <p:cNvGrpSpPr>
            <a:grpSpLocks/>
          </p:cNvGrpSpPr>
          <p:nvPr/>
        </p:nvGrpSpPr>
        <p:grpSpPr bwMode="auto">
          <a:xfrm>
            <a:off x="0" y="0"/>
            <a:ext cx="1581150" cy="6858000"/>
            <a:chOff x="134471" y="0"/>
            <a:chExt cx="1581220" cy="6858000"/>
          </a:xfrm>
        </p:grpSpPr>
        <p:pic>
          <p:nvPicPr>
            <p:cNvPr id="5" name="Picture 7" descr="Overlay-Blank.jpg"/>
            <p:cNvPicPr>
              <a:picLocks noChangeAspect="1"/>
            </p:cNvPicPr>
            <p:nvPr userDrawn="1"/>
          </p:nvPicPr>
          <p:blipFill>
            <a:blip r:embed="rId2"/>
            <a:srcRect l="1471" r="83676"/>
            <a:stretch>
              <a:fillRect/>
            </a:stretch>
          </p:blipFill>
          <p:spPr bwMode="auto">
            <a:xfrm>
              <a:off x="134471" y="0"/>
              <a:ext cx="1358153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" name="Picture 8" descr="Overlay-VerticalBridge.jpg"/>
            <p:cNvPicPr>
              <a:picLocks noChangeAspect="1"/>
            </p:cNvPicPr>
            <p:nvPr userDrawn="1"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447800" y="0"/>
              <a:ext cx="267891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7" name="Group 16"/>
          <p:cNvGrpSpPr>
            <a:grpSpLocks/>
          </p:cNvGrpSpPr>
          <p:nvPr/>
        </p:nvGrpSpPr>
        <p:grpSpPr bwMode="auto">
          <a:xfrm>
            <a:off x="7546975" y="0"/>
            <a:ext cx="1597025" cy="6858000"/>
            <a:chOff x="7413812" y="0"/>
            <a:chExt cx="1597734" cy="6858000"/>
          </a:xfrm>
        </p:grpSpPr>
        <p:pic>
          <p:nvPicPr>
            <p:cNvPr id="8" name="Picture 10" descr="Overlay-Blank.jpg"/>
            <p:cNvPicPr>
              <a:picLocks noChangeAspect="1"/>
            </p:cNvPicPr>
            <p:nvPr userDrawn="1"/>
          </p:nvPicPr>
          <p:blipFill>
            <a:blip r:embed="rId2"/>
            <a:srcRect r="85126"/>
            <a:stretch>
              <a:fillRect/>
            </a:stretch>
          </p:blipFill>
          <p:spPr bwMode="auto">
            <a:xfrm>
              <a:off x="7651376" y="0"/>
              <a:ext cx="1360170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9" name="Picture 11" descr="Overlay-VerticalBridge.jpg"/>
            <p:cNvPicPr>
              <a:picLocks noChangeAspect="1"/>
            </p:cNvPicPr>
            <p:nvPr userDrawn="1"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7413812" y="0"/>
              <a:ext cx="267891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10" name="Picture 12" descr="HR-Color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554163" y="4841875"/>
            <a:ext cx="6035675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54200" y="3693645"/>
            <a:ext cx="5446713" cy="1470025"/>
          </a:xfrm>
        </p:spPr>
        <p:txBody>
          <a:bodyPr anchor="b"/>
          <a:lstStyle>
            <a:lvl1pPr>
              <a:lnSpc>
                <a:spcPts val="6800"/>
              </a:lnSpc>
              <a:defRPr sz="650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54200" y="5204011"/>
            <a:ext cx="5446713" cy="851647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>
          <a:xfrm>
            <a:off x="5257800" y="6356350"/>
            <a:ext cx="2133600" cy="365125"/>
          </a:xfrm>
        </p:spPr>
        <p:txBody>
          <a:bodyPr/>
          <a:lstStyle>
            <a:lvl1pPr>
              <a:defRPr smtClean="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52600" y="6356350"/>
            <a:ext cx="2895600" cy="365125"/>
          </a:xfrm>
        </p:spPr>
        <p:txBody>
          <a:bodyPr/>
          <a:lstStyle>
            <a:lvl1pPr>
              <a:defRPr dirty="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6"/>
          <p:cNvGrpSpPr>
            <a:grpSpLocks/>
          </p:cNvGrpSpPr>
          <p:nvPr/>
        </p:nvGrpSpPr>
        <p:grpSpPr bwMode="auto">
          <a:xfrm>
            <a:off x="0" y="1373188"/>
            <a:ext cx="9144000" cy="5484812"/>
            <a:chOff x="0" y="1372650"/>
            <a:chExt cx="9144000" cy="5485350"/>
          </a:xfrm>
        </p:grpSpPr>
        <p:pic>
          <p:nvPicPr>
            <p:cNvPr id="5" name="Picture 7" descr="Overlay-Blank.jpg"/>
            <p:cNvPicPr>
              <a:picLocks noChangeAspect="1"/>
            </p:cNvPicPr>
            <p:nvPr userDrawn="1"/>
          </p:nvPicPr>
          <p:blipFill>
            <a:blip r:embed="rId2"/>
            <a:srcRect t="23334"/>
            <a:stretch>
              <a:fillRect/>
            </a:stretch>
          </p:blipFill>
          <p:spPr bwMode="auto">
            <a:xfrm>
              <a:off x="0" y="1600200"/>
              <a:ext cx="9144000" cy="525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" name="Picture 8" descr="Overlay-HorizontalBridge.jpg"/>
            <p:cNvPicPr>
              <a:picLocks noChangeAspect="1"/>
            </p:cNvPicPr>
            <p:nvPr userDrawn="1"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372650"/>
              <a:ext cx="9144000" cy="2678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D48F9B-91BA-5241-927F-DFD69C82FCF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5"/>
          <p:cNvGrpSpPr>
            <a:grpSpLocks/>
          </p:cNvGrpSpPr>
          <p:nvPr/>
        </p:nvGrpSpPr>
        <p:grpSpPr bwMode="auto">
          <a:xfrm>
            <a:off x="0" y="0"/>
            <a:ext cx="1581150" cy="6858000"/>
            <a:chOff x="134471" y="0"/>
            <a:chExt cx="1581220" cy="6858000"/>
          </a:xfrm>
        </p:grpSpPr>
        <p:pic>
          <p:nvPicPr>
            <p:cNvPr id="6" name="Picture 7" descr="Overlay-Blank.jpg"/>
            <p:cNvPicPr>
              <a:picLocks noChangeAspect="1"/>
            </p:cNvPicPr>
            <p:nvPr userDrawn="1"/>
          </p:nvPicPr>
          <p:blipFill>
            <a:blip r:embed="rId2"/>
            <a:srcRect l="1471" r="83676"/>
            <a:stretch>
              <a:fillRect/>
            </a:stretch>
          </p:blipFill>
          <p:spPr bwMode="auto">
            <a:xfrm>
              <a:off x="134471" y="0"/>
              <a:ext cx="1358153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7" name="Picture 8" descr="Overlay-VerticalBridge.jpg"/>
            <p:cNvPicPr>
              <a:picLocks noChangeAspect="1"/>
            </p:cNvPicPr>
            <p:nvPr userDrawn="1"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447800" y="0"/>
              <a:ext cx="267891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8" name="Group 16"/>
          <p:cNvGrpSpPr>
            <a:grpSpLocks/>
          </p:cNvGrpSpPr>
          <p:nvPr/>
        </p:nvGrpSpPr>
        <p:grpSpPr bwMode="auto">
          <a:xfrm>
            <a:off x="7546975" y="0"/>
            <a:ext cx="1597025" cy="6858000"/>
            <a:chOff x="7413812" y="0"/>
            <a:chExt cx="1597734" cy="6858000"/>
          </a:xfrm>
        </p:grpSpPr>
        <p:pic>
          <p:nvPicPr>
            <p:cNvPr id="9" name="Picture 10" descr="Overlay-Blank.jpg"/>
            <p:cNvPicPr>
              <a:picLocks noChangeAspect="1"/>
            </p:cNvPicPr>
            <p:nvPr userDrawn="1"/>
          </p:nvPicPr>
          <p:blipFill>
            <a:blip r:embed="rId2"/>
            <a:srcRect r="85126"/>
            <a:stretch>
              <a:fillRect/>
            </a:stretch>
          </p:blipFill>
          <p:spPr bwMode="auto">
            <a:xfrm>
              <a:off x="7651376" y="0"/>
              <a:ext cx="1360170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0" name="Picture 11" descr="Overlay-VerticalBridge.jpg"/>
            <p:cNvPicPr>
              <a:picLocks noChangeAspect="1"/>
            </p:cNvPicPr>
            <p:nvPr userDrawn="1"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7413812" y="0"/>
              <a:ext cx="267891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11" name="Picture 12" descr="HR-Color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554163" y="4841875"/>
            <a:ext cx="6035675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54200" y="3693645"/>
            <a:ext cx="5446713" cy="1470025"/>
          </a:xfrm>
        </p:spPr>
        <p:txBody>
          <a:bodyPr anchor="b"/>
          <a:lstStyle>
            <a:lvl1pPr>
              <a:lnSpc>
                <a:spcPts val="6800"/>
              </a:lnSpc>
              <a:defRPr sz="650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54200" y="5204011"/>
            <a:ext cx="5446713" cy="851647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3307977" y="950260"/>
            <a:ext cx="2528046" cy="252804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01600">
            <a:noFill/>
            <a:miter lim="800000"/>
          </a:ln>
          <a:effectLst>
            <a:innerShdw blurRad="762000">
              <a:schemeClr val="accent1">
                <a:alpha val="80000"/>
              </a:schemeClr>
            </a:innerShdw>
            <a:softEdge rad="317500"/>
          </a:effectLst>
        </p:spPr>
        <p:txBody>
          <a:bodyPr rtlCol="0">
            <a:normAutofit/>
          </a:bodyPr>
          <a:lstStyle>
            <a:lvl1pPr marL="0" indent="0" algn="ctr" defTabSz="914400" rtl="0" eaLnBrk="1" latinLnBrk="0" hangingPunct="1">
              <a:spcBef>
                <a:spcPts val="2400"/>
              </a:spcBef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 smtClean="0"/>
              <a:t>Click icon to add picture</a:t>
            </a:r>
            <a:endParaRPr noProof="0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13"/>
          </p:nvPr>
        </p:nvSpPr>
        <p:spPr>
          <a:xfrm>
            <a:off x="5257800" y="6356350"/>
            <a:ext cx="2133600" cy="365125"/>
          </a:xfrm>
        </p:spPr>
        <p:txBody>
          <a:bodyPr/>
          <a:lstStyle>
            <a:lvl1pPr>
              <a:defRPr dirty="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1752600" y="6356350"/>
            <a:ext cx="2895600" cy="365125"/>
          </a:xfrm>
        </p:spPr>
        <p:txBody>
          <a:bodyPr/>
          <a:lstStyle>
            <a:lvl1pPr>
              <a:defRPr dirty="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9"/>
          <p:cNvGrpSpPr>
            <a:grpSpLocks/>
          </p:cNvGrpSpPr>
          <p:nvPr/>
        </p:nvGrpSpPr>
        <p:grpSpPr bwMode="auto">
          <a:xfrm>
            <a:off x="0" y="0"/>
            <a:ext cx="9144000" cy="1190625"/>
            <a:chOff x="0" y="0"/>
            <a:chExt cx="9144000" cy="1191256"/>
          </a:xfrm>
        </p:grpSpPr>
        <p:pic>
          <p:nvPicPr>
            <p:cNvPr id="5" name="Picture 7" descr="Overlay-Blank.jpg"/>
            <p:cNvPicPr>
              <a:picLocks noChangeAspect="1"/>
            </p:cNvPicPr>
            <p:nvPr userDrawn="1"/>
          </p:nvPicPr>
          <p:blipFill>
            <a:blip r:embed="rId2"/>
            <a:srcRect b="85555"/>
            <a:stretch>
              <a:fillRect/>
            </a:stretch>
          </p:blipFill>
          <p:spPr bwMode="auto">
            <a:xfrm>
              <a:off x="0" y="0"/>
              <a:ext cx="9144000" cy="9906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" name="Picture 8" descr="Overlay-HorizontalBridge.jpg"/>
            <p:cNvPicPr>
              <a:picLocks noChangeAspect="1"/>
            </p:cNvPicPr>
            <p:nvPr userDrawn="1"/>
          </p:nvPicPr>
          <p:blipFill>
            <a:blip r:embed="rId3"/>
            <a:srcRect/>
            <a:stretch>
              <a:fillRect/>
            </a:stretch>
          </p:blipFill>
          <p:spPr bwMode="auto">
            <a:xfrm flipV="1">
              <a:off x="0" y="923365"/>
              <a:ext cx="9144000" cy="2678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7" name="Group 10"/>
          <p:cNvGrpSpPr>
            <a:grpSpLocks/>
          </p:cNvGrpSpPr>
          <p:nvPr/>
        </p:nvGrpSpPr>
        <p:grpSpPr bwMode="auto">
          <a:xfrm flipV="1">
            <a:off x="0" y="5667375"/>
            <a:ext cx="9144000" cy="1190625"/>
            <a:chOff x="0" y="0"/>
            <a:chExt cx="9144000" cy="1191256"/>
          </a:xfrm>
        </p:grpSpPr>
        <p:pic>
          <p:nvPicPr>
            <p:cNvPr id="8" name="Picture 10" descr="Overlay-Blank.jpg"/>
            <p:cNvPicPr>
              <a:picLocks noChangeAspect="1"/>
            </p:cNvPicPr>
            <p:nvPr userDrawn="1"/>
          </p:nvPicPr>
          <p:blipFill>
            <a:blip r:embed="rId2"/>
            <a:srcRect b="85555"/>
            <a:stretch>
              <a:fillRect/>
            </a:stretch>
          </p:blipFill>
          <p:spPr bwMode="auto">
            <a:xfrm>
              <a:off x="0" y="0"/>
              <a:ext cx="9144000" cy="9906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9" name="Picture 11" descr="Overlay-HorizontalBridge.jpg"/>
            <p:cNvPicPr>
              <a:picLocks noChangeAspect="1"/>
            </p:cNvPicPr>
            <p:nvPr userDrawn="1"/>
          </p:nvPicPr>
          <p:blipFill>
            <a:blip r:embed="rId3"/>
            <a:srcRect/>
            <a:stretch>
              <a:fillRect/>
            </a:stretch>
          </p:blipFill>
          <p:spPr bwMode="auto">
            <a:xfrm flipV="1">
              <a:off x="0" y="923365"/>
              <a:ext cx="9144000" cy="2678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10" name="Picture 12" descr="HR-Color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554163" y="3259138"/>
            <a:ext cx="6035675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54200" y="1851212"/>
            <a:ext cx="5446714" cy="1730375"/>
          </a:xfrm>
        </p:spPr>
        <p:txBody>
          <a:bodyPr anchor="b"/>
          <a:lstStyle>
            <a:lvl1pPr algn="ctr">
              <a:lnSpc>
                <a:spcPts val="6800"/>
              </a:lnSpc>
              <a:defRPr sz="6500" b="0" cap="none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54200" y="3576918"/>
            <a:ext cx="5446714" cy="829982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3F0E40-9566-FF47-84D5-E4C9DFD1FA8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6"/>
          <p:cNvGrpSpPr>
            <a:grpSpLocks/>
          </p:cNvGrpSpPr>
          <p:nvPr/>
        </p:nvGrpSpPr>
        <p:grpSpPr bwMode="auto">
          <a:xfrm>
            <a:off x="0" y="1373188"/>
            <a:ext cx="9144000" cy="5484812"/>
            <a:chOff x="0" y="1372650"/>
            <a:chExt cx="9144000" cy="5485350"/>
          </a:xfrm>
        </p:grpSpPr>
        <p:pic>
          <p:nvPicPr>
            <p:cNvPr id="6" name="Picture 7" descr="Overlay-Blank.jpg"/>
            <p:cNvPicPr>
              <a:picLocks noChangeAspect="1"/>
            </p:cNvPicPr>
            <p:nvPr userDrawn="1"/>
          </p:nvPicPr>
          <p:blipFill>
            <a:blip r:embed="rId2"/>
            <a:srcRect t="23334"/>
            <a:stretch>
              <a:fillRect/>
            </a:stretch>
          </p:blipFill>
          <p:spPr bwMode="auto">
            <a:xfrm>
              <a:off x="0" y="1600200"/>
              <a:ext cx="9144000" cy="525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7" name="Picture 8" descr="Overlay-HorizontalBridge.jpg"/>
            <p:cNvPicPr>
              <a:picLocks noChangeAspect="1"/>
            </p:cNvPicPr>
            <p:nvPr userDrawn="1"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372650"/>
              <a:ext cx="9144000" cy="2678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2162" y="1774825"/>
            <a:ext cx="3566160" cy="430371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66534" y="1774825"/>
            <a:ext cx="3566160" cy="430371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F0B399-20FE-C646-851D-65041BC80C7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>
            <a:grpSpLocks/>
          </p:cNvGrpSpPr>
          <p:nvPr/>
        </p:nvGrpSpPr>
        <p:grpSpPr bwMode="auto">
          <a:xfrm>
            <a:off x="0" y="1373188"/>
            <a:ext cx="9144000" cy="5484812"/>
            <a:chOff x="0" y="1372650"/>
            <a:chExt cx="9144000" cy="5485350"/>
          </a:xfrm>
        </p:grpSpPr>
        <p:pic>
          <p:nvPicPr>
            <p:cNvPr id="8" name="Picture 7" descr="Overlay-Blank.jpg"/>
            <p:cNvPicPr>
              <a:picLocks noChangeAspect="1"/>
            </p:cNvPicPr>
            <p:nvPr userDrawn="1"/>
          </p:nvPicPr>
          <p:blipFill>
            <a:blip r:embed="rId2"/>
            <a:srcRect t="23334"/>
            <a:stretch>
              <a:fillRect/>
            </a:stretch>
          </p:blipFill>
          <p:spPr bwMode="auto">
            <a:xfrm>
              <a:off x="0" y="1600200"/>
              <a:ext cx="9144000" cy="525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9" name="Picture 8" descr="Overlay-HorizontalBridge.jpg"/>
            <p:cNvPicPr>
              <a:picLocks noChangeAspect="1"/>
            </p:cNvPicPr>
            <p:nvPr userDrawn="1"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372650"/>
              <a:ext cx="9144000" cy="2678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10" name="Picture 9" descr="Overlay-HorizontalBridge.jpg"/>
          <p:cNvPicPr>
            <a:picLocks noChangeAspect="1"/>
          </p:cNvPicPr>
          <p:nvPr/>
        </p:nvPicPr>
        <p:blipFill>
          <a:blip r:embed="rId3"/>
          <a:srcRect t="23425" r="61031" b="39764"/>
          <a:stretch>
            <a:fillRect/>
          </a:stretch>
        </p:blipFill>
        <p:spPr>
          <a:xfrm>
            <a:off x="4765675" y="2460625"/>
            <a:ext cx="3563938" cy="98425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</p:pic>
      <p:pic>
        <p:nvPicPr>
          <p:cNvPr id="11" name="Picture 10" descr="Overlay-HorizontalBridge.jpg"/>
          <p:cNvPicPr>
            <a:picLocks noChangeAspect="1"/>
          </p:cNvPicPr>
          <p:nvPr/>
        </p:nvPicPr>
        <p:blipFill>
          <a:blip r:embed="rId3"/>
          <a:srcRect t="23425" r="61031" b="39764"/>
          <a:stretch>
            <a:fillRect/>
          </a:stretch>
        </p:blipFill>
        <p:spPr>
          <a:xfrm>
            <a:off x="779463" y="2460625"/>
            <a:ext cx="3563937" cy="98425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7240" y="1879320"/>
            <a:ext cx="3566160" cy="639762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7240" y="2590799"/>
            <a:ext cx="3566160" cy="348773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6048" y="1879320"/>
            <a:ext cx="3566160" cy="639762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6048" y="2590799"/>
            <a:ext cx="3566160" cy="348773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2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06906F-F82C-C24B-ADFB-A876A59C3E1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6"/>
          <p:cNvGrpSpPr>
            <a:grpSpLocks/>
          </p:cNvGrpSpPr>
          <p:nvPr/>
        </p:nvGrpSpPr>
        <p:grpSpPr bwMode="auto">
          <a:xfrm>
            <a:off x="0" y="1373188"/>
            <a:ext cx="9144000" cy="5484812"/>
            <a:chOff x="0" y="1372650"/>
            <a:chExt cx="9144000" cy="5485350"/>
          </a:xfrm>
        </p:grpSpPr>
        <p:pic>
          <p:nvPicPr>
            <p:cNvPr id="4" name="Picture 7" descr="Overlay-Blank.jpg"/>
            <p:cNvPicPr>
              <a:picLocks noChangeAspect="1"/>
            </p:cNvPicPr>
            <p:nvPr userDrawn="1"/>
          </p:nvPicPr>
          <p:blipFill>
            <a:blip r:embed="rId2"/>
            <a:srcRect t="23334"/>
            <a:stretch>
              <a:fillRect/>
            </a:stretch>
          </p:blipFill>
          <p:spPr bwMode="auto">
            <a:xfrm>
              <a:off x="0" y="1600200"/>
              <a:ext cx="9144000" cy="525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" name="Picture 8" descr="Overlay-HorizontalBridge.jpg"/>
            <p:cNvPicPr>
              <a:picLocks noChangeAspect="1"/>
            </p:cNvPicPr>
            <p:nvPr userDrawn="1"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372650"/>
              <a:ext cx="9144000" cy="2678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38C610-EA48-3F45-BACD-67F8C6BE9BE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Overlay-Blank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0671E9-418D-2440-8FFC-982A85567CA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Rectangle 109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09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09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F27A36-DC62-DB4A-84B7-44BA74306A9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1"/>
          <p:cNvGrpSpPr>
            <a:grpSpLocks/>
          </p:cNvGrpSpPr>
          <p:nvPr/>
        </p:nvGrpSpPr>
        <p:grpSpPr bwMode="auto">
          <a:xfrm>
            <a:off x="4267200" y="0"/>
            <a:ext cx="4876800" cy="6858000"/>
            <a:chOff x="4267200" y="0"/>
            <a:chExt cx="4876800" cy="6858000"/>
          </a:xfrm>
        </p:grpSpPr>
        <p:pic>
          <p:nvPicPr>
            <p:cNvPr id="6" name="Picture 7" descr="Overlay-Blank.jpg"/>
            <p:cNvPicPr>
              <a:picLocks noChangeAspect="1"/>
            </p:cNvPicPr>
            <p:nvPr userDrawn="1"/>
          </p:nvPicPr>
          <p:blipFill>
            <a:blip r:embed="rId2"/>
            <a:srcRect l="4301" r="46875"/>
            <a:stretch>
              <a:fillRect/>
            </a:stretch>
          </p:blipFill>
          <p:spPr bwMode="auto">
            <a:xfrm>
              <a:off x="4495800" y="0"/>
              <a:ext cx="4648200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7" name="Picture 8" descr="Overlay-VerticalBridge.jpg"/>
            <p:cNvPicPr>
              <a:picLocks noChangeAspect="1"/>
            </p:cNvPicPr>
            <p:nvPr userDrawn="1"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4267200" y="0"/>
              <a:ext cx="267891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609600"/>
            <a:ext cx="3612776" cy="1537447"/>
          </a:xfrm>
        </p:spPr>
        <p:txBody>
          <a:bodyPr anchor="b"/>
          <a:lstStyle>
            <a:lvl1pPr algn="ctr">
              <a:lnSpc>
                <a:spcPct val="100000"/>
              </a:lnSpc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85859" y="381001"/>
            <a:ext cx="3813174" cy="5697537"/>
          </a:xfrm>
        </p:spPr>
        <p:txBody>
          <a:bodyPr>
            <a:normAutofit/>
          </a:bodyPr>
          <a:lstStyle>
            <a:lvl1pPr>
              <a:defRPr sz="2400" b="0"/>
            </a:lvl1pPr>
            <a:lvl2pPr>
              <a:defRPr sz="2200" b="0"/>
            </a:lvl2pPr>
            <a:lvl3pPr>
              <a:defRPr sz="2000" b="0"/>
            </a:lvl3pPr>
            <a:lvl4pPr>
              <a:defRPr sz="1800" b="0"/>
            </a:lvl4pPr>
            <a:lvl5pPr>
              <a:defRPr sz="1800" b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2209801"/>
            <a:ext cx="3612776" cy="3200400"/>
          </a:xfrm>
        </p:spPr>
        <p:txBody>
          <a:bodyPr>
            <a:normAutofit/>
          </a:bodyPr>
          <a:lstStyle>
            <a:lvl1pPr marL="0" indent="0" algn="ctr">
              <a:buNone/>
              <a:defRPr sz="1800" b="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 smtClean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pPr>
              <a:defRPr/>
            </a:pPr>
            <a:fld id="{8CA6F8B6-D79F-7D42-8296-26A8574CEF8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Overlay-Blank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609600"/>
            <a:ext cx="3612822" cy="1536192"/>
          </a:xfrm>
        </p:spPr>
        <p:txBody>
          <a:bodyPr rtlCol="0" anchor="b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873625" y="381000"/>
            <a:ext cx="3813175" cy="5697538"/>
          </a:xfrm>
          <a:solidFill>
            <a:schemeClr val="bg1">
              <a:lumMod val="85000"/>
            </a:schemeClr>
          </a:solidFill>
          <a:ln w="101600">
            <a:solidFill>
              <a:schemeClr val="accent1">
                <a:lumMod val="40000"/>
                <a:lumOff val="60000"/>
                <a:alpha val="40000"/>
              </a:schemeClr>
            </a:solidFill>
            <a:miter lim="800000"/>
          </a:ln>
          <a:effectLst>
            <a:innerShdw blurRad="457200">
              <a:schemeClr val="accent1">
                <a:alpha val="80000"/>
              </a:schemeClr>
            </a:innerShdw>
            <a:softEdge rad="31750"/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 smtClean="0"/>
              <a:t>Click icon to add picture</a:t>
            </a:r>
            <a:endParaRPr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9984" y="2209799"/>
            <a:ext cx="3613792" cy="3222625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C89D08-05CB-8041-A6F5-8B39A23581E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8"/>
          <p:cNvGrpSpPr>
            <a:grpSpLocks/>
          </p:cNvGrpSpPr>
          <p:nvPr/>
        </p:nvGrpSpPr>
        <p:grpSpPr bwMode="auto">
          <a:xfrm>
            <a:off x="4267200" y="0"/>
            <a:ext cx="4876800" cy="6858000"/>
            <a:chOff x="4267200" y="0"/>
            <a:chExt cx="4876800" cy="6858000"/>
          </a:xfrm>
        </p:grpSpPr>
        <p:pic>
          <p:nvPicPr>
            <p:cNvPr id="6" name="Picture 7" descr="Overlay-Blank.jpg"/>
            <p:cNvPicPr>
              <a:picLocks noChangeAspect="1"/>
            </p:cNvPicPr>
            <p:nvPr userDrawn="1"/>
          </p:nvPicPr>
          <p:blipFill>
            <a:blip r:embed="rId2"/>
            <a:srcRect l="4301" r="46875"/>
            <a:stretch>
              <a:fillRect/>
            </a:stretch>
          </p:blipFill>
          <p:spPr bwMode="auto">
            <a:xfrm>
              <a:off x="4495800" y="0"/>
              <a:ext cx="4648200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7" name="Picture 8" descr="Overlay-VerticalBridge.jpg"/>
            <p:cNvPicPr>
              <a:picLocks noChangeAspect="1"/>
            </p:cNvPicPr>
            <p:nvPr userDrawn="1"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4267200" y="0"/>
              <a:ext cx="267891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609600"/>
            <a:ext cx="3612822" cy="1536192"/>
          </a:xfrm>
        </p:spPr>
        <p:txBody>
          <a:bodyPr rtlCol="0" anchor="b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873625" y="381000"/>
            <a:ext cx="3813175" cy="5697538"/>
          </a:xfrm>
          <a:solidFill>
            <a:schemeClr val="bg1">
              <a:lumMod val="85000"/>
            </a:schemeClr>
          </a:solidFill>
          <a:ln w="101600">
            <a:noFill/>
            <a:miter lim="800000"/>
          </a:ln>
          <a:effectLst>
            <a:innerShdw blurRad="457200">
              <a:schemeClr val="tx1">
                <a:lumMod val="50000"/>
                <a:lumOff val="50000"/>
                <a:alpha val="80000"/>
              </a:schemeClr>
            </a:innerShdw>
            <a:softEdge rad="127000"/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 smtClean="0"/>
              <a:t>Click icon to add picture</a:t>
            </a:r>
            <a:endParaRPr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9984" y="2209799"/>
            <a:ext cx="3613792" cy="3222625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128D79-964E-A448-8064-06DBA4282F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6"/>
          <p:cNvGrpSpPr>
            <a:grpSpLocks/>
          </p:cNvGrpSpPr>
          <p:nvPr/>
        </p:nvGrpSpPr>
        <p:grpSpPr bwMode="auto">
          <a:xfrm>
            <a:off x="0" y="1373188"/>
            <a:ext cx="9144000" cy="5484812"/>
            <a:chOff x="0" y="1372650"/>
            <a:chExt cx="9144000" cy="5485350"/>
          </a:xfrm>
        </p:grpSpPr>
        <p:pic>
          <p:nvPicPr>
            <p:cNvPr id="5" name="Picture 7" descr="Overlay-Blank.jpg"/>
            <p:cNvPicPr>
              <a:picLocks noChangeAspect="1"/>
            </p:cNvPicPr>
            <p:nvPr userDrawn="1"/>
          </p:nvPicPr>
          <p:blipFill>
            <a:blip r:embed="rId2"/>
            <a:srcRect t="23334"/>
            <a:stretch>
              <a:fillRect/>
            </a:stretch>
          </p:blipFill>
          <p:spPr bwMode="auto">
            <a:xfrm>
              <a:off x="0" y="1600200"/>
              <a:ext cx="9144000" cy="525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" name="Picture 8" descr="Overlay-HorizontalBridge.jpg"/>
            <p:cNvPicPr>
              <a:picLocks noChangeAspect="1"/>
            </p:cNvPicPr>
            <p:nvPr userDrawn="1"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372650"/>
              <a:ext cx="9144000" cy="2678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193134-7B2A-5144-91AA-8D21FF7C19B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0"/>
          <p:cNvGrpSpPr>
            <a:grpSpLocks/>
          </p:cNvGrpSpPr>
          <p:nvPr/>
        </p:nvGrpSpPr>
        <p:grpSpPr bwMode="auto">
          <a:xfrm>
            <a:off x="0" y="0"/>
            <a:ext cx="7696200" cy="6858000"/>
            <a:chOff x="0" y="0"/>
            <a:chExt cx="7696200" cy="6858000"/>
          </a:xfrm>
        </p:grpSpPr>
        <p:pic>
          <p:nvPicPr>
            <p:cNvPr id="5" name="Picture 7" descr="Overlay-Blank.jpg"/>
            <p:cNvPicPr>
              <a:picLocks noChangeAspect="1"/>
            </p:cNvPicPr>
            <p:nvPr userDrawn="1"/>
          </p:nvPicPr>
          <p:blipFill>
            <a:blip r:embed="rId2"/>
            <a:srcRect l="1471" r="16862"/>
            <a:stretch>
              <a:fillRect/>
            </a:stretch>
          </p:blipFill>
          <p:spPr bwMode="auto">
            <a:xfrm>
              <a:off x="0" y="0"/>
              <a:ext cx="7467600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" name="Picture 8" descr="Overlay-VerticalBridge.jpg"/>
            <p:cNvPicPr>
              <a:picLocks noChangeAspect="1"/>
            </p:cNvPicPr>
            <p:nvPr userDrawn="1"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7428309" y="0"/>
              <a:ext cx="267891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20000" y="381001"/>
            <a:ext cx="1447800" cy="56975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381001"/>
            <a:ext cx="6705600" cy="56975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747C69-A4E4-6642-9B2D-EA3DE70B39A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Rectangle 109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09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09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FCD96E-E8C9-A64C-B009-CAFEDC8530B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0"/>
            <a:ext cx="4038600" cy="44545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038600" cy="44545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Rectangle 109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09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09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4DC731-C811-D54E-B3A7-3A243AE856B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7" name="Rectangle 109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109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109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0D0040-4889-4448-BF15-3B1B730C522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Rectangle 109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109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09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D930DB-69D5-F749-BA4C-AD33AAE48C3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9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109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109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78A73B-8BF4-AF42-95B3-FA65B4AAA56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Rectangle 109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09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09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2955E9-38C5-A94E-9557-D15258BD825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Rectangle 109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09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09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4C3342-3920-9F40-BEF3-9C5292A4B98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1026"/>
          <p:cNvGrpSpPr>
            <a:grpSpLocks/>
          </p:cNvGrpSpPr>
          <p:nvPr/>
        </p:nvGrpSpPr>
        <p:grpSpPr bwMode="auto">
          <a:xfrm>
            <a:off x="3175" y="4267200"/>
            <a:ext cx="9140825" cy="2590800"/>
            <a:chOff x="2" y="2688"/>
            <a:chExt cx="5758" cy="1632"/>
          </a:xfrm>
        </p:grpSpPr>
        <p:sp>
          <p:nvSpPr>
            <p:cNvPr id="75779" name="Freeform 1027"/>
            <p:cNvSpPr>
              <a:spLocks/>
            </p:cNvSpPr>
            <p:nvPr/>
          </p:nvSpPr>
          <p:spPr bwMode="hidden">
            <a:xfrm>
              <a:off x="2" y="2688"/>
              <a:ext cx="5758" cy="1632"/>
            </a:xfrm>
            <a:custGeom>
              <a:avLst/>
              <a:gdLst/>
              <a:ahLst/>
              <a:cxnLst>
                <a:cxn ang="0">
                  <a:pos x="5740" y="4316"/>
                </a:cxn>
                <a:cxn ang="0">
                  <a:pos x="0" y="4316"/>
                </a:cxn>
                <a:cxn ang="0">
                  <a:pos x="0" y="0"/>
                </a:cxn>
                <a:cxn ang="0">
                  <a:pos x="5740" y="0"/>
                </a:cxn>
                <a:cxn ang="0">
                  <a:pos x="5740" y="4316"/>
                </a:cxn>
                <a:cxn ang="0">
                  <a:pos x="5740" y="4316"/>
                </a:cxn>
              </a:cxnLst>
              <a:rect l="0" t="0" r="r" b="b"/>
              <a:pathLst>
                <a:path w="5740" h="4316">
                  <a:moveTo>
                    <a:pt x="5740" y="4316"/>
                  </a:moveTo>
                  <a:lnTo>
                    <a:pt x="0" y="4316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4316"/>
                  </a:lnTo>
                  <a:lnTo>
                    <a:pt x="5740" y="4316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accent1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dirty="0">
                <a:latin typeface="Arial" pitchFamily="-107" charset="0"/>
              </a:endParaRPr>
            </a:p>
          </p:txBody>
        </p:sp>
        <p:grpSp>
          <p:nvGrpSpPr>
            <p:cNvPr id="1033" name="Group 1028"/>
            <p:cNvGrpSpPr>
              <a:grpSpLocks/>
            </p:cNvGrpSpPr>
            <p:nvPr/>
          </p:nvGrpSpPr>
          <p:grpSpPr bwMode="auto">
            <a:xfrm>
              <a:off x="1776" y="3024"/>
              <a:ext cx="3929" cy="1290"/>
              <a:chOff x="1776" y="3024"/>
              <a:chExt cx="3929" cy="1290"/>
            </a:xfrm>
          </p:grpSpPr>
          <p:grpSp>
            <p:nvGrpSpPr>
              <p:cNvPr id="1034" name="Group 1029"/>
              <p:cNvGrpSpPr>
                <a:grpSpLocks/>
              </p:cNvGrpSpPr>
              <p:nvPr userDrawn="1"/>
            </p:nvGrpSpPr>
            <p:grpSpPr bwMode="auto">
              <a:xfrm>
                <a:off x="2268" y="3934"/>
                <a:ext cx="638" cy="377"/>
                <a:chOff x="2268" y="3934"/>
                <a:chExt cx="638" cy="377"/>
              </a:xfrm>
            </p:grpSpPr>
            <p:sp>
              <p:nvSpPr>
                <p:cNvPr id="75782" name="Oval 1030"/>
                <p:cNvSpPr>
                  <a:spLocks noChangeArrowheads="1"/>
                </p:cNvSpPr>
                <p:nvPr/>
              </p:nvSpPr>
              <p:spPr bwMode="hidden">
                <a:xfrm>
                  <a:off x="2268" y="3934"/>
                  <a:ext cx="638" cy="377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>
                        <a:gamma/>
                        <a:shade val="87843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27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75783" name="Oval 1031"/>
                <p:cNvSpPr>
                  <a:spLocks noChangeArrowheads="1"/>
                </p:cNvSpPr>
                <p:nvPr/>
              </p:nvSpPr>
              <p:spPr bwMode="hidden">
                <a:xfrm>
                  <a:off x="2314" y="3958"/>
                  <a:ext cx="543" cy="332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/>
                    </a:gs>
                    <a:gs pos="100000">
                      <a:schemeClr val="accent1">
                        <a:gamma/>
                        <a:shade val="87843"/>
                        <a:invGamma/>
                      </a:schemeClr>
                    </a:gs>
                  </a:gsLst>
                  <a:lin ang="27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75784" name="Oval 1032"/>
                <p:cNvSpPr>
                  <a:spLocks noChangeArrowheads="1"/>
                </p:cNvSpPr>
                <p:nvPr/>
              </p:nvSpPr>
              <p:spPr bwMode="hidden">
                <a:xfrm>
                  <a:off x="2341" y="3979"/>
                  <a:ext cx="501" cy="299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>
                        <a:gamma/>
                        <a:shade val="90980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27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75785" name="Oval 1033"/>
                <p:cNvSpPr>
                  <a:spLocks noChangeArrowheads="1"/>
                </p:cNvSpPr>
                <p:nvPr/>
              </p:nvSpPr>
              <p:spPr bwMode="hidden">
                <a:xfrm>
                  <a:off x="2368" y="3997"/>
                  <a:ext cx="444" cy="258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>
                        <a:gamma/>
                        <a:shade val="87843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75786" name="Oval 1034"/>
                <p:cNvSpPr>
                  <a:spLocks noChangeArrowheads="1"/>
                </p:cNvSpPr>
                <p:nvPr/>
              </p:nvSpPr>
              <p:spPr bwMode="hidden">
                <a:xfrm>
                  <a:off x="2385" y="4005"/>
                  <a:ext cx="413" cy="240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>
                        <a:gamma/>
                        <a:shade val="94118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75787" name="Oval 1035"/>
                <p:cNvSpPr>
                  <a:spLocks noChangeArrowheads="1"/>
                </p:cNvSpPr>
                <p:nvPr/>
              </p:nvSpPr>
              <p:spPr bwMode="hidden">
                <a:xfrm>
                  <a:off x="2437" y="4026"/>
                  <a:ext cx="306" cy="192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>
                        <a:gamma/>
                        <a:shade val="87843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75788" name="Oval 1036"/>
                <p:cNvSpPr>
                  <a:spLocks noChangeArrowheads="1"/>
                </p:cNvSpPr>
                <p:nvPr/>
              </p:nvSpPr>
              <p:spPr bwMode="hidden">
                <a:xfrm>
                  <a:off x="2476" y="4056"/>
                  <a:ext cx="227" cy="135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/>
                    </a:gs>
                    <a:gs pos="100000">
                      <a:schemeClr val="accent1">
                        <a:gamma/>
                        <a:shade val="90980"/>
                        <a:invGamma/>
                      </a:schemeClr>
                    </a:gs>
                  </a:gsLst>
                  <a:lin ang="27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75789" name="Oval 1037"/>
                <p:cNvSpPr>
                  <a:spLocks noChangeArrowheads="1"/>
                </p:cNvSpPr>
                <p:nvPr/>
              </p:nvSpPr>
              <p:spPr bwMode="hidden">
                <a:xfrm>
                  <a:off x="2542" y="4097"/>
                  <a:ext cx="90" cy="60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/>
                    </a:gs>
                    <a:gs pos="100000">
                      <a:schemeClr val="accent1">
                        <a:gamma/>
                        <a:shade val="90980"/>
                        <a:invGamma/>
                      </a:schemeClr>
                    </a:gs>
                  </a:gsLst>
                  <a:lin ang="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</p:grpSp>
          <p:sp>
            <p:nvSpPr>
              <p:cNvPr id="75790" name="Oval 1038"/>
              <p:cNvSpPr>
                <a:spLocks noChangeArrowheads="1"/>
              </p:cNvSpPr>
              <p:nvPr/>
            </p:nvSpPr>
            <p:spPr bwMode="hidden">
              <a:xfrm>
                <a:off x="3686" y="3810"/>
                <a:ext cx="532" cy="327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90980"/>
                      <a:invGamma/>
                    </a:schemeClr>
                  </a:gs>
                </a:gsLst>
                <a:path path="shape">
                  <a:fillToRect l="50000" t="50000" r="50000" b="50000"/>
                </a:path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791" name="Oval 1039"/>
              <p:cNvSpPr>
                <a:spLocks noChangeArrowheads="1"/>
              </p:cNvSpPr>
              <p:nvPr/>
            </p:nvSpPr>
            <p:spPr bwMode="hidden">
              <a:xfrm>
                <a:off x="3726" y="3840"/>
                <a:ext cx="452" cy="275"/>
              </a:xfrm>
              <a:prstGeom prst="ellipse">
                <a:avLst/>
              </a:prstGeom>
              <a:gradFill rotWithShape="0">
                <a:gsLst>
                  <a:gs pos="0">
                    <a:schemeClr val="accent1">
                      <a:gamma/>
                      <a:shade val="90980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792" name="Oval 1040"/>
              <p:cNvSpPr>
                <a:spLocks noChangeArrowheads="1"/>
              </p:cNvSpPr>
              <p:nvPr/>
            </p:nvSpPr>
            <p:spPr bwMode="hidden">
              <a:xfrm>
                <a:off x="3782" y="3872"/>
                <a:ext cx="344" cy="207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94118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793" name="Oval 1041"/>
              <p:cNvSpPr>
                <a:spLocks noChangeArrowheads="1"/>
              </p:cNvSpPr>
              <p:nvPr/>
            </p:nvSpPr>
            <p:spPr bwMode="hidden">
              <a:xfrm>
                <a:off x="3822" y="3896"/>
                <a:ext cx="262" cy="159"/>
              </a:xfrm>
              <a:prstGeom prst="ellipse">
                <a:avLst/>
              </a:prstGeom>
              <a:gradFill rotWithShape="0">
                <a:gsLst>
                  <a:gs pos="0">
                    <a:schemeClr val="accent1">
                      <a:gamma/>
                      <a:shade val="96863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794" name="Oval 1042"/>
              <p:cNvSpPr>
                <a:spLocks noChangeArrowheads="1"/>
              </p:cNvSpPr>
              <p:nvPr/>
            </p:nvSpPr>
            <p:spPr bwMode="hidden">
              <a:xfrm>
                <a:off x="3856" y="3922"/>
                <a:ext cx="192" cy="107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94118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795" name="Freeform 1043"/>
              <p:cNvSpPr>
                <a:spLocks/>
              </p:cNvSpPr>
              <p:nvPr/>
            </p:nvSpPr>
            <p:spPr bwMode="hidden">
              <a:xfrm>
                <a:off x="3575" y="3715"/>
                <a:ext cx="383" cy="161"/>
              </a:xfrm>
              <a:custGeom>
                <a:avLst/>
                <a:gdLst/>
                <a:ahLst/>
                <a:cxnLst>
                  <a:cxn ang="0">
                    <a:pos x="376" y="12"/>
                  </a:cxn>
                  <a:cxn ang="0">
                    <a:pos x="257" y="24"/>
                  </a:cxn>
                  <a:cxn ang="0">
                    <a:pos x="149" y="54"/>
                  </a:cxn>
                  <a:cxn ang="0">
                    <a:pos x="101" y="77"/>
                  </a:cxn>
                  <a:cxn ang="0">
                    <a:pos x="59" y="101"/>
                  </a:cxn>
                  <a:cxn ang="0">
                    <a:pos x="24" y="131"/>
                  </a:cxn>
                  <a:cxn ang="0">
                    <a:pos x="0" y="161"/>
                  </a:cxn>
                  <a:cxn ang="0">
                    <a:pos x="0" y="137"/>
                  </a:cxn>
                  <a:cxn ang="0">
                    <a:pos x="29" y="107"/>
                  </a:cxn>
                  <a:cxn ang="0">
                    <a:pos x="65" y="83"/>
                  </a:cxn>
                  <a:cxn ang="0">
                    <a:pos x="155" y="36"/>
                  </a:cxn>
                  <a:cxn ang="0">
                    <a:pos x="257" y="12"/>
                  </a:cxn>
                  <a:cxn ang="0">
                    <a:pos x="376" y="0"/>
                  </a:cxn>
                  <a:cxn ang="0">
                    <a:pos x="376" y="0"/>
                  </a:cxn>
                  <a:cxn ang="0">
                    <a:pos x="382" y="0"/>
                  </a:cxn>
                  <a:cxn ang="0">
                    <a:pos x="382" y="12"/>
                  </a:cxn>
                  <a:cxn ang="0">
                    <a:pos x="376" y="12"/>
                  </a:cxn>
                  <a:cxn ang="0">
                    <a:pos x="376" y="12"/>
                  </a:cxn>
                  <a:cxn ang="0">
                    <a:pos x="376" y="12"/>
                  </a:cxn>
                </a:cxnLst>
                <a:rect l="0" t="0" r="r" b="b"/>
                <a:pathLst>
                  <a:path w="382" h="161">
                    <a:moveTo>
                      <a:pt x="376" y="12"/>
                    </a:moveTo>
                    <a:lnTo>
                      <a:pt x="257" y="24"/>
                    </a:lnTo>
                    <a:lnTo>
                      <a:pt x="149" y="54"/>
                    </a:lnTo>
                    <a:lnTo>
                      <a:pt x="101" y="77"/>
                    </a:lnTo>
                    <a:lnTo>
                      <a:pt x="59" y="101"/>
                    </a:lnTo>
                    <a:lnTo>
                      <a:pt x="24" y="131"/>
                    </a:lnTo>
                    <a:lnTo>
                      <a:pt x="0" y="161"/>
                    </a:lnTo>
                    <a:lnTo>
                      <a:pt x="0" y="137"/>
                    </a:lnTo>
                    <a:lnTo>
                      <a:pt x="29" y="107"/>
                    </a:lnTo>
                    <a:lnTo>
                      <a:pt x="65" y="83"/>
                    </a:lnTo>
                    <a:lnTo>
                      <a:pt x="155" y="36"/>
                    </a:lnTo>
                    <a:lnTo>
                      <a:pt x="257" y="12"/>
                    </a:lnTo>
                    <a:lnTo>
                      <a:pt x="376" y="0"/>
                    </a:lnTo>
                    <a:lnTo>
                      <a:pt x="376" y="0"/>
                    </a:lnTo>
                    <a:lnTo>
                      <a:pt x="382" y="0"/>
                    </a:lnTo>
                    <a:lnTo>
                      <a:pt x="382" y="12"/>
                    </a:lnTo>
                    <a:lnTo>
                      <a:pt x="376" y="12"/>
                    </a:lnTo>
                    <a:lnTo>
                      <a:pt x="376" y="12"/>
                    </a:lnTo>
                    <a:lnTo>
                      <a:pt x="376" y="1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>
                      <a:gamma/>
                      <a:shade val="94118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796" name="Freeform 1044"/>
              <p:cNvSpPr>
                <a:spLocks/>
              </p:cNvSpPr>
              <p:nvPr/>
            </p:nvSpPr>
            <p:spPr bwMode="hidden">
              <a:xfrm>
                <a:off x="3695" y="4170"/>
                <a:ext cx="444" cy="66"/>
              </a:xfrm>
              <a:custGeom>
                <a:avLst/>
                <a:gdLst/>
                <a:ahLst/>
                <a:cxnLst>
                  <a:cxn ang="0">
                    <a:pos x="257" y="54"/>
                  </a:cxn>
                  <a:cxn ang="0">
                    <a:pos x="353" y="48"/>
                  </a:cxn>
                  <a:cxn ang="0">
                    <a:pos x="443" y="24"/>
                  </a:cxn>
                  <a:cxn ang="0">
                    <a:pos x="443" y="36"/>
                  </a:cxn>
                  <a:cxn ang="0">
                    <a:pos x="353" y="60"/>
                  </a:cxn>
                  <a:cxn ang="0">
                    <a:pos x="257" y="66"/>
                  </a:cxn>
                  <a:cxn ang="0">
                    <a:pos x="186" y="60"/>
                  </a:cxn>
                  <a:cxn ang="0">
                    <a:pos x="120" y="48"/>
                  </a:cxn>
                  <a:cxn ang="0">
                    <a:pos x="60" y="36"/>
                  </a:cxn>
                  <a:cxn ang="0">
                    <a:pos x="0" y="12"/>
                  </a:cxn>
                  <a:cxn ang="0">
                    <a:pos x="0" y="0"/>
                  </a:cxn>
                  <a:cxn ang="0">
                    <a:pos x="54" y="24"/>
                  </a:cxn>
                  <a:cxn ang="0">
                    <a:pos x="120" y="36"/>
                  </a:cxn>
                  <a:cxn ang="0">
                    <a:pos x="186" y="48"/>
                  </a:cxn>
                  <a:cxn ang="0">
                    <a:pos x="257" y="54"/>
                  </a:cxn>
                  <a:cxn ang="0">
                    <a:pos x="257" y="54"/>
                  </a:cxn>
                </a:cxnLst>
                <a:rect l="0" t="0" r="r" b="b"/>
                <a:pathLst>
                  <a:path w="443" h="66">
                    <a:moveTo>
                      <a:pt x="257" y="54"/>
                    </a:moveTo>
                    <a:lnTo>
                      <a:pt x="353" y="48"/>
                    </a:lnTo>
                    <a:lnTo>
                      <a:pt x="443" y="24"/>
                    </a:lnTo>
                    <a:lnTo>
                      <a:pt x="443" y="36"/>
                    </a:lnTo>
                    <a:lnTo>
                      <a:pt x="353" y="60"/>
                    </a:lnTo>
                    <a:lnTo>
                      <a:pt x="257" y="66"/>
                    </a:lnTo>
                    <a:lnTo>
                      <a:pt x="186" y="60"/>
                    </a:lnTo>
                    <a:lnTo>
                      <a:pt x="120" y="48"/>
                    </a:lnTo>
                    <a:lnTo>
                      <a:pt x="60" y="36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54" y="24"/>
                    </a:lnTo>
                    <a:lnTo>
                      <a:pt x="120" y="36"/>
                    </a:lnTo>
                    <a:lnTo>
                      <a:pt x="186" y="48"/>
                    </a:lnTo>
                    <a:lnTo>
                      <a:pt x="257" y="54"/>
                    </a:lnTo>
                    <a:lnTo>
                      <a:pt x="257" y="54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>
                      <a:gamma/>
                      <a:shade val="84706"/>
                      <a:invGamma/>
                    </a:schemeClr>
                  </a:gs>
                  <a:gs pos="100000">
                    <a:schemeClr val="accent1"/>
                  </a:gs>
                </a:gsLst>
                <a:lin ang="189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797" name="Freeform 1045"/>
              <p:cNvSpPr>
                <a:spLocks/>
              </p:cNvSpPr>
              <p:nvPr/>
            </p:nvSpPr>
            <p:spPr bwMode="hidden">
              <a:xfrm>
                <a:off x="3527" y="3906"/>
                <a:ext cx="89" cy="216"/>
              </a:xfrm>
              <a:custGeom>
                <a:avLst/>
                <a:gdLst/>
                <a:ahLst/>
                <a:cxnLst>
                  <a:cxn ang="0">
                    <a:pos x="12" y="66"/>
                  </a:cxn>
                  <a:cxn ang="0">
                    <a:pos x="18" y="108"/>
                  </a:cxn>
                  <a:cxn ang="0">
                    <a:pos x="36" y="144"/>
                  </a:cxn>
                  <a:cxn ang="0">
                    <a:pos x="60" y="180"/>
                  </a:cxn>
                  <a:cxn ang="0">
                    <a:pos x="89" y="216"/>
                  </a:cxn>
                  <a:cxn ang="0">
                    <a:pos x="72" y="216"/>
                  </a:cxn>
                  <a:cxn ang="0">
                    <a:pos x="42" y="180"/>
                  </a:cxn>
                  <a:cxn ang="0">
                    <a:pos x="18" y="144"/>
                  </a:cxn>
                  <a:cxn ang="0">
                    <a:pos x="6" y="108"/>
                  </a:cxn>
                  <a:cxn ang="0">
                    <a:pos x="0" y="66"/>
                  </a:cxn>
                  <a:cxn ang="0">
                    <a:pos x="0" y="30"/>
                  </a:cxn>
                  <a:cxn ang="0">
                    <a:pos x="12" y="0"/>
                  </a:cxn>
                  <a:cxn ang="0">
                    <a:pos x="30" y="0"/>
                  </a:cxn>
                  <a:cxn ang="0">
                    <a:pos x="18" y="30"/>
                  </a:cxn>
                  <a:cxn ang="0">
                    <a:pos x="12" y="66"/>
                  </a:cxn>
                  <a:cxn ang="0">
                    <a:pos x="12" y="66"/>
                  </a:cxn>
                </a:cxnLst>
                <a:rect l="0" t="0" r="r" b="b"/>
                <a:pathLst>
                  <a:path w="89" h="216">
                    <a:moveTo>
                      <a:pt x="12" y="66"/>
                    </a:moveTo>
                    <a:lnTo>
                      <a:pt x="18" y="108"/>
                    </a:lnTo>
                    <a:lnTo>
                      <a:pt x="36" y="144"/>
                    </a:lnTo>
                    <a:lnTo>
                      <a:pt x="60" y="180"/>
                    </a:lnTo>
                    <a:lnTo>
                      <a:pt x="89" y="216"/>
                    </a:lnTo>
                    <a:lnTo>
                      <a:pt x="72" y="216"/>
                    </a:lnTo>
                    <a:lnTo>
                      <a:pt x="42" y="180"/>
                    </a:lnTo>
                    <a:lnTo>
                      <a:pt x="18" y="144"/>
                    </a:lnTo>
                    <a:lnTo>
                      <a:pt x="6" y="108"/>
                    </a:lnTo>
                    <a:lnTo>
                      <a:pt x="0" y="66"/>
                    </a:lnTo>
                    <a:lnTo>
                      <a:pt x="0" y="30"/>
                    </a:lnTo>
                    <a:lnTo>
                      <a:pt x="12" y="0"/>
                    </a:lnTo>
                    <a:lnTo>
                      <a:pt x="30" y="0"/>
                    </a:lnTo>
                    <a:lnTo>
                      <a:pt x="18" y="30"/>
                    </a:lnTo>
                    <a:lnTo>
                      <a:pt x="12" y="66"/>
                    </a:lnTo>
                    <a:lnTo>
                      <a:pt x="12" y="66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87843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798" name="Freeform 1046"/>
              <p:cNvSpPr>
                <a:spLocks/>
              </p:cNvSpPr>
              <p:nvPr/>
            </p:nvSpPr>
            <p:spPr bwMode="hidden">
              <a:xfrm>
                <a:off x="3569" y="3745"/>
                <a:ext cx="750" cy="461"/>
              </a:xfrm>
              <a:custGeom>
                <a:avLst/>
                <a:gdLst/>
                <a:ahLst/>
                <a:cxnLst>
                  <a:cxn ang="0">
                    <a:pos x="382" y="443"/>
                  </a:cxn>
                  <a:cxn ang="0">
                    <a:pos x="311" y="437"/>
                  </a:cxn>
                  <a:cxn ang="0">
                    <a:pos x="245" y="425"/>
                  </a:cxn>
                  <a:cxn ang="0">
                    <a:pos x="185" y="407"/>
                  </a:cxn>
                  <a:cxn ang="0">
                    <a:pos x="131" y="383"/>
                  </a:cxn>
                  <a:cxn ang="0">
                    <a:pos x="83" y="347"/>
                  </a:cxn>
                  <a:cxn ang="0">
                    <a:pos x="53" y="311"/>
                  </a:cxn>
                  <a:cxn ang="0">
                    <a:pos x="30" y="269"/>
                  </a:cxn>
                  <a:cxn ang="0">
                    <a:pos x="24" y="227"/>
                  </a:cxn>
                  <a:cxn ang="0">
                    <a:pos x="30" y="185"/>
                  </a:cxn>
                  <a:cxn ang="0">
                    <a:pos x="53" y="143"/>
                  </a:cxn>
                  <a:cxn ang="0">
                    <a:pos x="83" y="107"/>
                  </a:cxn>
                  <a:cxn ang="0">
                    <a:pos x="131" y="77"/>
                  </a:cxn>
                  <a:cxn ang="0">
                    <a:pos x="185" y="47"/>
                  </a:cxn>
                  <a:cxn ang="0">
                    <a:pos x="245" y="30"/>
                  </a:cxn>
                  <a:cxn ang="0">
                    <a:pos x="311" y="18"/>
                  </a:cxn>
                  <a:cxn ang="0">
                    <a:pos x="382" y="12"/>
                  </a:cxn>
                  <a:cxn ang="0">
                    <a:pos x="478" y="18"/>
                  </a:cxn>
                  <a:cxn ang="0">
                    <a:pos x="562" y="41"/>
                  </a:cxn>
                  <a:cxn ang="0">
                    <a:pos x="562" y="36"/>
                  </a:cxn>
                  <a:cxn ang="0">
                    <a:pos x="562" y="30"/>
                  </a:cxn>
                  <a:cxn ang="0">
                    <a:pos x="478" y="6"/>
                  </a:cxn>
                  <a:cxn ang="0">
                    <a:pos x="382" y="0"/>
                  </a:cxn>
                  <a:cxn ang="0">
                    <a:pos x="305" y="6"/>
                  </a:cxn>
                  <a:cxn ang="0">
                    <a:pos x="233" y="18"/>
                  </a:cxn>
                  <a:cxn ang="0">
                    <a:pos x="167" y="41"/>
                  </a:cxn>
                  <a:cxn ang="0">
                    <a:pos x="113" y="65"/>
                  </a:cxn>
                  <a:cxn ang="0">
                    <a:pos x="65" y="101"/>
                  </a:cxn>
                  <a:cxn ang="0">
                    <a:pos x="30" y="137"/>
                  </a:cxn>
                  <a:cxn ang="0">
                    <a:pos x="6" y="179"/>
                  </a:cxn>
                  <a:cxn ang="0">
                    <a:pos x="0" y="227"/>
                  </a:cxn>
                  <a:cxn ang="0">
                    <a:pos x="6" y="275"/>
                  </a:cxn>
                  <a:cxn ang="0">
                    <a:pos x="30" y="317"/>
                  </a:cxn>
                  <a:cxn ang="0">
                    <a:pos x="65" y="359"/>
                  </a:cxn>
                  <a:cxn ang="0">
                    <a:pos x="113" y="395"/>
                  </a:cxn>
                  <a:cxn ang="0">
                    <a:pos x="167" y="419"/>
                  </a:cxn>
                  <a:cxn ang="0">
                    <a:pos x="233" y="443"/>
                  </a:cxn>
                  <a:cxn ang="0">
                    <a:pos x="305" y="455"/>
                  </a:cxn>
                  <a:cxn ang="0">
                    <a:pos x="382" y="461"/>
                  </a:cxn>
                  <a:cxn ang="0">
                    <a:pos x="448" y="455"/>
                  </a:cxn>
                  <a:cxn ang="0">
                    <a:pos x="508" y="449"/>
                  </a:cxn>
                  <a:cxn ang="0">
                    <a:pos x="609" y="413"/>
                  </a:cxn>
                  <a:cxn ang="0">
                    <a:pos x="657" y="389"/>
                  </a:cxn>
                  <a:cxn ang="0">
                    <a:pos x="693" y="359"/>
                  </a:cxn>
                  <a:cxn ang="0">
                    <a:pos x="723" y="329"/>
                  </a:cxn>
                  <a:cxn ang="0">
                    <a:pos x="747" y="293"/>
                  </a:cxn>
                  <a:cxn ang="0">
                    <a:pos x="741" y="287"/>
                  </a:cxn>
                  <a:cxn ang="0">
                    <a:pos x="729" y="281"/>
                  </a:cxn>
                  <a:cxn ang="0">
                    <a:pos x="711" y="317"/>
                  </a:cxn>
                  <a:cxn ang="0">
                    <a:pos x="681" y="347"/>
                  </a:cxn>
                  <a:cxn ang="0">
                    <a:pos x="645" y="377"/>
                  </a:cxn>
                  <a:cxn ang="0">
                    <a:pos x="604" y="401"/>
                  </a:cxn>
                  <a:cxn ang="0">
                    <a:pos x="502" y="431"/>
                  </a:cxn>
                  <a:cxn ang="0">
                    <a:pos x="442" y="443"/>
                  </a:cxn>
                  <a:cxn ang="0">
                    <a:pos x="382" y="443"/>
                  </a:cxn>
                  <a:cxn ang="0">
                    <a:pos x="382" y="443"/>
                  </a:cxn>
                </a:cxnLst>
                <a:rect l="0" t="0" r="r" b="b"/>
                <a:pathLst>
                  <a:path w="747" h="461">
                    <a:moveTo>
                      <a:pt x="382" y="443"/>
                    </a:moveTo>
                    <a:lnTo>
                      <a:pt x="311" y="437"/>
                    </a:lnTo>
                    <a:lnTo>
                      <a:pt x="245" y="425"/>
                    </a:lnTo>
                    <a:lnTo>
                      <a:pt x="185" y="407"/>
                    </a:lnTo>
                    <a:lnTo>
                      <a:pt x="131" y="383"/>
                    </a:lnTo>
                    <a:lnTo>
                      <a:pt x="83" y="347"/>
                    </a:lnTo>
                    <a:lnTo>
                      <a:pt x="53" y="311"/>
                    </a:lnTo>
                    <a:lnTo>
                      <a:pt x="30" y="269"/>
                    </a:lnTo>
                    <a:lnTo>
                      <a:pt x="24" y="227"/>
                    </a:lnTo>
                    <a:lnTo>
                      <a:pt x="30" y="185"/>
                    </a:lnTo>
                    <a:lnTo>
                      <a:pt x="53" y="143"/>
                    </a:lnTo>
                    <a:lnTo>
                      <a:pt x="83" y="107"/>
                    </a:lnTo>
                    <a:lnTo>
                      <a:pt x="131" y="77"/>
                    </a:lnTo>
                    <a:lnTo>
                      <a:pt x="185" y="47"/>
                    </a:lnTo>
                    <a:lnTo>
                      <a:pt x="245" y="30"/>
                    </a:lnTo>
                    <a:lnTo>
                      <a:pt x="311" y="18"/>
                    </a:lnTo>
                    <a:lnTo>
                      <a:pt x="382" y="12"/>
                    </a:lnTo>
                    <a:lnTo>
                      <a:pt x="478" y="18"/>
                    </a:lnTo>
                    <a:lnTo>
                      <a:pt x="562" y="41"/>
                    </a:lnTo>
                    <a:lnTo>
                      <a:pt x="562" y="36"/>
                    </a:lnTo>
                    <a:lnTo>
                      <a:pt x="562" y="30"/>
                    </a:lnTo>
                    <a:lnTo>
                      <a:pt x="478" y="6"/>
                    </a:lnTo>
                    <a:lnTo>
                      <a:pt x="382" y="0"/>
                    </a:lnTo>
                    <a:lnTo>
                      <a:pt x="305" y="6"/>
                    </a:lnTo>
                    <a:lnTo>
                      <a:pt x="233" y="18"/>
                    </a:lnTo>
                    <a:lnTo>
                      <a:pt x="167" y="41"/>
                    </a:lnTo>
                    <a:lnTo>
                      <a:pt x="113" y="65"/>
                    </a:lnTo>
                    <a:lnTo>
                      <a:pt x="65" y="101"/>
                    </a:lnTo>
                    <a:lnTo>
                      <a:pt x="30" y="137"/>
                    </a:lnTo>
                    <a:lnTo>
                      <a:pt x="6" y="179"/>
                    </a:lnTo>
                    <a:lnTo>
                      <a:pt x="0" y="227"/>
                    </a:lnTo>
                    <a:lnTo>
                      <a:pt x="6" y="275"/>
                    </a:lnTo>
                    <a:lnTo>
                      <a:pt x="30" y="317"/>
                    </a:lnTo>
                    <a:lnTo>
                      <a:pt x="65" y="359"/>
                    </a:lnTo>
                    <a:lnTo>
                      <a:pt x="113" y="395"/>
                    </a:lnTo>
                    <a:lnTo>
                      <a:pt x="167" y="419"/>
                    </a:lnTo>
                    <a:lnTo>
                      <a:pt x="233" y="443"/>
                    </a:lnTo>
                    <a:lnTo>
                      <a:pt x="305" y="455"/>
                    </a:lnTo>
                    <a:lnTo>
                      <a:pt x="382" y="461"/>
                    </a:lnTo>
                    <a:lnTo>
                      <a:pt x="448" y="455"/>
                    </a:lnTo>
                    <a:lnTo>
                      <a:pt x="508" y="449"/>
                    </a:lnTo>
                    <a:lnTo>
                      <a:pt x="609" y="413"/>
                    </a:lnTo>
                    <a:lnTo>
                      <a:pt x="657" y="389"/>
                    </a:lnTo>
                    <a:lnTo>
                      <a:pt x="693" y="359"/>
                    </a:lnTo>
                    <a:lnTo>
                      <a:pt x="723" y="329"/>
                    </a:lnTo>
                    <a:lnTo>
                      <a:pt x="747" y="293"/>
                    </a:lnTo>
                    <a:lnTo>
                      <a:pt x="741" y="287"/>
                    </a:lnTo>
                    <a:lnTo>
                      <a:pt x="729" y="281"/>
                    </a:lnTo>
                    <a:lnTo>
                      <a:pt x="711" y="317"/>
                    </a:lnTo>
                    <a:lnTo>
                      <a:pt x="681" y="347"/>
                    </a:lnTo>
                    <a:lnTo>
                      <a:pt x="645" y="377"/>
                    </a:lnTo>
                    <a:lnTo>
                      <a:pt x="604" y="401"/>
                    </a:lnTo>
                    <a:lnTo>
                      <a:pt x="502" y="431"/>
                    </a:lnTo>
                    <a:lnTo>
                      <a:pt x="442" y="443"/>
                    </a:lnTo>
                    <a:lnTo>
                      <a:pt x="382" y="443"/>
                    </a:lnTo>
                    <a:lnTo>
                      <a:pt x="382" y="443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90980"/>
                      <a:invGamma/>
                    </a:schemeClr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799" name="Freeform 1047"/>
              <p:cNvSpPr>
                <a:spLocks/>
              </p:cNvSpPr>
              <p:nvPr/>
            </p:nvSpPr>
            <p:spPr bwMode="hidden">
              <a:xfrm>
                <a:off x="4037" y="3721"/>
                <a:ext cx="96" cy="3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12"/>
                  </a:cxn>
                  <a:cxn ang="0">
                    <a:pos x="48" y="18"/>
                  </a:cxn>
                  <a:cxn ang="0">
                    <a:pos x="96" y="30"/>
                  </a:cxn>
                  <a:cxn ang="0">
                    <a:pos x="96" y="24"/>
                  </a:cxn>
                  <a:cxn ang="0">
                    <a:pos x="96" y="18"/>
                  </a:cxn>
                  <a:cxn ang="0">
                    <a:pos x="48" y="12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96" h="30">
                    <a:moveTo>
                      <a:pt x="0" y="0"/>
                    </a:moveTo>
                    <a:lnTo>
                      <a:pt x="0" y="12"/>
                    </a:lnTo>
                    <a:lnTo>
                      <a:pt x="48" y="18"/>
                    </a:lnTo>
                    <a:lnTo>
                      <a:pt x="96" y="30"/>
                    </a:lnTo>
                    <a:lnTo>
                      <a:pt x="96" y="24"/>
                    </a:lnTo>
                    <a:lnTo>
                      <a:pt x="96" y="18"/>
                    </a:lnTo>
                    <a:lnTo>
                      <a:pt x="48" y="12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87843"/>
                      <a:invGamma/>
                    </a:schemeClr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00" name="Freeform 1048"/>
              <p:cNvSpPr>
                <a:spLocks/>
              </p:cNvSpPr>
              <p:nvPr/>
            </p:nvSpPr>
            <p:spPr bwMode="hidden">
              <a:xfrm>
                <a:off x="4175" y="4050"/>
                <a:ext cx="180" cy="132"/>
              </a:xfrm>
              <a:custGeom>
                <a:avLst/>
                <a:gdLst/>
                <a:ahLst/>
                <a:cxnLst>
                  <a:cxn ang="0">
                    <a:pos x="0" y="132"/>
                  </a:cxn>
                  <a:cxn ang="0">
                    <a:pos x="29" y="132"/>
                  </a:cxn>
                  <a:cxn ang="0">
                    <a:pos x="77" y="108"/>
                  </a:cxn>
                  <a:cxn ang="0">
                    <a:pos x="119" y="78"/>
                  </a:cxn>
                  <a:cxn ang="0">
                    <a:pos x="155" y="48"/>
                  </a:cxn>
                  <a:cxn ang="0">
                    <a:pos x="179" y="12"/>
                  </a:cxn>
                  <a:cxn ang="0">
                    <a:pos x="173" y="6"/>
                  </a:cxn>
                  <a:cxn ang="0">
                    <a:pos x="167" y="0"/>
                  </a:cxn>
                  <a:cxn ang="0">
                    <a:pos x="137" y="42"/>
                  </a:cxn>
                  <a:cxn ang="0">
                    <a:pos x="101" y="78"/>
                  </a:cxn>
                  <a:cxn ang="0">
                    <a:pos x="53" y="108"/>
                  </a:cxn>
                  <a:cxn ang="0">
                    <a:pos x="0" y="132"/>
                  </a:cxn>
                  <a:cxn ang="0">
                    <a:pos x="0" y="132"/>
                  </a:cxn>
                </a:cxnLst>
                <a:rect l="0" t="0" r="r" b="b"/>
                <a:pathLst>
                  <a:path w="179" h="132">
                    <a:moveTo>
                      <a:pt x="0" y="132"/>
                    </a:moveTo>
                    <a:lnTo>
                      <a:pt x="29" y="132"/>
                    </a:lnTo>
                    <a:lnTo>
                      <a:pt x="77" y="108"/>
                    </a:lnTo>
                    <a:lnTo>
                      <a:pt x="119" y="78"/>
                    </a:lnTo>
                    <a:lnTo>
                      <a:pt x="155" y="48"/>
                    </a:lnTo>
                    <a:lnTo>
                      <a:pt x="179" y="12"/>
                    </a:lnTo>
                    <a:lnTo>
                      <a:pt x="173" y="6"/>
                    </a:lnTo>
                    <a:lnTo>
                      <a:pt x="167" y="0"/>
                    </a:lnTo>
                    <a:lnTo>
                      <a:pt x="137" y="42"/>
                    </a:lnTo>
                    <a:lnTo>
                      <a:pt x="101" y="78"/>
                    </a:lnTo>
                    <a:lnTo>
                      <a:pt x="53" y="108"/>
                    </a:lnTo>
                    <a:lnTo>
                      <a:pt x="0" y="132"/>
                    </a:lnTo>
                    <a:lnTo>
                      <a:pt x="0" y="13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87843"/>
                      <a:invGamma/>
                    </a:schemeClr>
                  </a:gs>
                </a:gsLst>
                <a:lin ang="189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01" name="Freeform 1049"/>
              <p:cNvSpPr>
                <a:spLocks/>
              </p:cNvSpPr>
              <p:nvPr/>
            </p:nvSpPr>
            <p:spPr bwMode="hidden">
              <a:xfrm>
                <a:off x="2585" y="3822"/>
                <a:ext cx="449" cy="186"/>
              </a:xfrm>
              <a:custGeom>
                <a:avLst/>
                <a:gdLst/>
                <a:ahLst/>
                <a:cxnLst>
                  <a:cxn ang="0">
                    <a:pos x="6" y="6"/>
                  </a:cxn>
                  <a:cxn ang="0">
                    <a:pos x="78" y="12"/>
                  </a:cxn>
                  <a:cxn ang="0">
                    <a:pos x="150" y="18"/>
                  </a:cxn>
                  <a:cxn ang="0">
                    <a:pos x="215" y="36"/>
                  </a:cxn>
                  <a:cxn ang="0">
                    <a:pos x="275" y="60"/>
                  </a:cxn>
                  <a:cxn ang="0">
                    <a:pos x="329" y="84"/>
                  </a:cxn>
                  <a:cxn ang="0">
                    <a:pos x="377" y="114"/>
                  </a:cxn>
                  <a:cxn ang="0">
                    <a:pos x="419" y="150"/>
                  </a:cxn>
                  <a:cxn ang="0">
                    <a:pos x="448" y="186"/>
                  </a:cxn>
                  <a:cxn ang="0">
                    <a:pos x="448" y="162"/>
                  </a:cxn>
                  <a:cxn ang="0">
                    <a:pos x="413" y="126"/>
                  </a:cxn>
                  <a:cxn ang="0">
                    <a:pos x="371" y="96"/>
                  </a:cxn>
                  <a:cxn ang="0">
                    <a:pos x="323" y="66"/>
                  </a:cxn>
                  <a:cxn ang="0">
                    <a:pos x="269" y="48"/>
                  </a:cxn>
                  <a:cxn ang="0">
                    <a:pos x="144" y="12"/>
                  </a:cxn>
                  <a:cxn ang="0">
                    <a:pos x="78" y="6"/>
                  </a:cxn>
                  <a:cxn ang="0">
                    <a:pos x="6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6" y="6"/>
                  </a:cxn>
                  <a:cxn ang="0">
                    <a:pos x="6" y="6"/>
                  </a:cxn>
                </a:cxnLst>
                <a:rect l="0" t="0" r="r" b="b"/>
                <a:pathLst>
                  <a:path w="448" h="186">
                    <a:moveTo>
                      <a:pt x="6" y="6"/>
                    </a:moveTo>
                    <a:lnTo>
                      <a:pt x="78" y="12"/>
                    </a:lnTo>
                    <a:lnTo>
                      <a:pt x="150" y="18"/>
                    </a:lnTo>
                    <a:lnTo>
                      <a:pt x="215" y="36"/>
                    </a:lnTo>
                    <a:lnTo>
                      <a:pt x="275" y="60"/>
                    </a:lnTo>
                    <a:lnTo>
                      <a:pt x="329" y="84"/>
                    </a:lnTo>
                    <a:lnTo>
                      <a:pt x="377" y="114"/>
                    </a:lnTo>
                    <a:lnTo>
                      <a:pt x="419" y="150"/>
                    </a:lnTo>
                    <a:lnTo>
                      <a:pt x="448" y="186"/>
                    </a:lnTo>
                    <a:lnTo>
                      <a:pt x="448" y="162"/>
                    </a:lnTo>
                    <a:lnTo>
                      <a:pt x="413" y="126"/>
                    </a:lnTo>
                    <a:lnTo>
                      <a:pt x="371" y="96"/>
                    </a:lnTo>
                    <a:lnTo>
                      <a:pt x="323" y="66"/>
                    </a:lnTo>
                    <a:lnTo>
                      <a:pt x="269" y="48"/>
                    </a:lnTo>
                    <a:lnTo>
                      <a:pt x="144" y="12"/>
                    </a:lnTo>
                    <a:lnTo>
                      <a:pt x="78" y="6"/>
                    </a:lnTo>
                    <a:lnTo>
                      <a:pt x="6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6" y="6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>
                      <a:gamma/>
                      <a:shade val="90980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02" name="Freeform 1050"/>
              <p:cNvSpPr>
                <a:spLocks/>
              </p:cNvSpPr>
              <p:nvPr/>
            </p:nvSpPr>
            <p:spPr bwMode="hidden">
              <a:xfrm>
                <a:off x="2142" y="3852"/>
                <a:ext cx="892" cy="462"/>
              </a:xfrm>
              <a:custGeom>
                <a:avLst/>
                <a:gdLst/>
                <a:ahLst/>
                <a:cxnLst>
                  <a:cxn ang="0">
                    <a:pos x="23" y="276"/>
                  </a:cxn>
                  <a:cxn ang="0">
                    <a:pos x="29" y="222"/>
                  </a:cxn>
                  <a:cxn ang="0">
                    <a:pos x="59" y="174"/>
                  </a:cxn>
                  <a:cxn ang="0">
                    <a:pos x="95" y="132"/>
                  </a:cxn>
                  <a:cxn ang="0">
                    <a:pos x="149" y="96"/>
                  </a:cxn>
                  <a:cxn ang="0">
                    <a:pos x="209" y="60"/>
                  </a:cxn>
                  <a:cxn ang="0">
                    <a:pos x="281" y="36"/>
                  </a:cxn>
                  <a:cxn ang="0">
                    <a:pos x="364" y="24"/>
                  </a:cxn>
                  <a:cxn ang="0">
                    <a:pos x="448" y="18"/>
                  </a:cxn>
                  <a:cxn ang="0">
                    <a:pos x="532" y="24"/>
                  </a:cxn>
                  <a:cxn ang="0">
                    <a:pos x="609" y="36"/>
                  </a:cxn>
                  <a:cxn ang="0">
                    <a:pos x="681" y="60"/>
                  </a:cxn>
                  <a:cxn ang="0">
                    <a:pos x="741" y="96"/>
                  </a:cxn>
                  <a:cxn ang="0">
                    <a:pos x="795" y="132"/>
                  </a:cxn>
                  <a:cxn ang="0">
                    <a:pos x="831" y="174"/>
                  </a:cxn>
                  <a:cxn ang="0">
                    <a:pos x="861" y="222"/>
                  </a:cxn>
                  <a:cxn ang="0">
                    <a:pos x="867" y="276"/>
                  </a:cxn>
                  <a:cxn ang="0">
                    <a:pos x="855" y="330"/>
                  </a:cxn>
                  <a:cxn ang="0">
                    <a:pos x="831" y="378"/>
                  </a:cxn>
                  <a:cxn ang="0">
                    <a:pos x="783" y="426"/>
                  </a:cxn>
                  <a:cxn ang="0">
                    <a:pos x="723" y="462"/>
                  </a:cxn>
                  <a:cxn ang="0">
                    <a:pos x="765" y="462"/>
                  </a:cxn>
                  <a:cxn ang="0">
                    <a:pos x="819" y="426"/>
                  </a:cxn>
                  <a:cxn ang="0">
                    <a:pos x="855" y="378"/>
                  </a:cxn>
                  <a:cxn ang="0">
                    <a:pos x="884" y="330"/>
                  </a:cxn>
                  <a:cxn ang="0">
                    <a:pos x="890" y="276"/>
                  </a:cxn>
                  <a:cxn ang="0">
                    <a:pos x="884" y="222"/>
                  </a:cxn>
                  <a:cxn ang="0">
                    <a:pos x="855" y="168"/>
                  </a:cxn>
                  <a:cxn ang="0">
                    <a:pos x="813" y="120"/>
                  </a:cxn>
                  <a:cxn ang="0">
                    <a:pos x="759" y="84"/>
                  </a:cxn>
                  <a:cxn ang="0">
                    <a:pos x="693" y="48"/>
                  </a:cxn>
                  <a:cxn ang="0">
                    <a:pos x="621" y="24"/>
                  </a:cxn>
                  <a:cxn ang="0">
                    <a:pos x="538" y="6"/>
                  </a:cxn>
                  <a:cxn ang="0">
                    <a:pos x="448" y="0"/>
                  </a:cxn>
                  <a:cxn ang="0">
                    <a:pos x="358" y="6"/>
                  </a:cxn>
                  <a:cxn ang="0">
                    <a:pos x="275" y="24"/>
                  </a:cxn>
                  <a:cxn ang="0">
                    <a:pos x="197" y="48"/>
                  </a:cxn>
                  <a:cxn ang="0">
                    <a:pos x="131" y="84"/>
                  </a:cxn>
                  <a:cxn ang="0">
                    <a:pos x="77" y="120"/>
                  </a:cxn>
                  <a:cxn ang="0">
                    <a:pos x="35" y="168"/>
                  </a:cxn>
                  <a:cxn ang="0">
                    <a:pos x="12" y="222"/>
                  </a:cxn>
                  <a:cxn ang="0">
                    <a:pos x="0" y="276"/>
                  </a:cxn>
                  <a:cxn ang="0">
                    <a:pos x="6" y="330"/>
                  </a:cxn>
                  <a:cxn ang="0">
                    <a:pos x="35" y="378"/>
                  </a:cxn>
                  <a:cxn ang="0">
                    <a:pos x="71" y="426"/>
                  </a:cxn>
                  <a:cxn ang="0">
                    <a:pos x="125" y="462"/>
                  </a:cxn>
                  <a:cxn ang="0">
                    <a:pos x="167" y="462"/>
                  </a:cxn>
                  <a:cxn ang="0">
                    <a:pos x="107" y="426"/>
                  </a:cxn>
                  <a:cxn ang="0">
                    <a:pos x="59" y="378"/>
                  </a:cxn>
                  <a:cxn ang="0">
                    <a:pos x="35" y="330"/>
                  </a:cxn>
                  <a:cxn ang="0">
                    <a:pos x="23" y="276"/>
                  </a:cxn>
                  <a:cxn ang="0">
                    <a:pos x="23" y="276"/>
                  </a:cxn>
                </a:cxnLst>
                <a:rect l="0" t="0" r="r" b="b"/>
                <a:pathLst>
                  <a:path w="890" h="462">
                    <a:moveTo>
                      <a:pt x="23" y="276"/>
                    </a:moveTo>
                    <a:lnTo>
                      <a:pt x="29" y="222"/>
                    </a:lnTo>
                    <a:lnTo>
                      <a:pt x="59" y="174"/>
                    </a:lnTo>
                    <a:lnTo>
                      <a:pt x="95" y="132"/>
                    </a:lnTo>
                    <a:lnTo>
                      <a:pt x="149" y="96"/>
                    </a:lnTo>
                    <a:lnTo>
                      <a:pt x="209" y="60"/>
                    </a:lnTo>
                    <a:lnTo>
                      <a:pt x="281" y="36"/>
                    </a:lnTo>
                    <a:lnTo>
                      <a:pt x="364" y="24"/>
                    </a:lnTo>
                    <a:lnTo>
                      <a:pt x="448" y="18"/>
                    </a:lnTo>
                    <a:lnTo>
                      <a:pt x="532" y="24"/>
                    </a:lnTo>
                    <a:lnTo>
                      <a:pt x="609" y="36"/>
                    </a:lnTo>
                    <a:lnTo>
                      <a:pt x="681" y="60"/>
                    </a:lnTo>
                    <a:lnTo>
                      <a:pt x="741" y="96"/>
                    </a:lnTo>
                    <a:lnTo>
                      <a:pt x="795" y="132"/>
                    </a:lnTo>
                    <a:lnTo>
                      <a:pt x="831" y="174"/>
                    </a:lnTo>
                    <a:lnTo>
                      <a:pt x="861" y="222"/>
                    </a:lnTo>
                    <a:lnTo>
                      <a:pt x="867" y="276"/>
                    </a:lnTo>
                    <a:lnTo>
                      <a:pt x="855" y="330"/>
                    </a:lnTo>
                    <a:lnTo>
                      <a:pt x="831" y="378"/>
                    </a:lnTo>
                    <a:lnTo>
                      <a:pt x="783" y="426"/>
                    </a:lnTo>
                    <a:lnTo>
                      <a:pt x="723" y="462"/>
                    </a:lnTo>
                    <a:lnTo>
                      <a:pt x="765" y="462"/>
                    </a:lnTo>
                    <a:lnTo>
                      <a:pt x="819" y="426"/>
                    </a:lnTo>
                    <a:lnTo>
                      <a:pt x="855" y="378"/>
                    </a:lnTo>
                    <a:lnTo>
                      <a:pt x="884" y="330"/>
                    </a:lnTo>
                    <a:lnTo>
                      <a:pt x="890" y="276"/>
                    </a:lnTo>
                    <a:lnTo>
                      <a:pt x="884" y="222"/>
                    </a:lnTo>
                    <a:lnTo>
                      <a:pt x="855" y="168"/>
                    </a:lnTo>
                    <a:lnTo>
                      <a:pt x="813" y="120"/>
                    </a:lnTo>
                    <a:lnTo>
                      <a:pt x="759" y="84"/>
                    </a:lnTo>
                    <a:lnTo>
                      <a:pt x="693" y="48"/>
                    </a:lnTo>
                    <a:lnTo>
                      <a:pt x="621" y="24"/>
                    </a:lnTo>
                    <a:lnTo>
                      <a:pt x="538" y="6"/>
                    </a:lnTo>
                    <a:lnTo>
                      <a:pt x="448" y="0"/>
                    </a:lnTo>
                    <a:lnTo>
                      <a:pt x="358" y="6"/>
                    </a:lnTo>
                    <a:lnTo>
                      <a:pt x="275" y="24"/>
                    </a:lnTo>
                    <a:lnTo>
                      <a:pt x="197" y="48"/>
                    </a:lnTo>
                    <a:lnTo>
                      <a:pt x="131" y="84"/>
                    </a:lnTo>
                    <a:lnTo>
                      <a:pt x="77" y="120"/>
                    </a:lnTo>
                    <a:lnTo>
                      <a:pt x="35" y="168"/>
                    </a:lnTo>
                    <a:lnTo>
                      <a:pt x="12" y="222"/>
                    </a:lnTo>
                    <a:lnTo>
                      <a:pt x="0" y="276"/>
                    </a:lnTo>
                    <a:lnTo>
                      <a:pt x="6" y="330"/>
                    </a:lnTo>
                    <a:lnTo>
                      <a:pt x="35" y="378"/>
                    </a:lnTo>
                    <a:lnTo>
                      <a:pt x="71" y="426"/>
                    </a:lnTo>
                    <a:lnTo>
                      <a:pt x="125" y="462"/>
                    </a:lnTo>
                    <a:lnTo>
                      <a:pt x="167" y="462"/>
                    </a:lnTo>
                    <a:lnTo>
                      <a:pt x="107" y="426"/>
                    </a:lnTo>
                    <a:lnTo>
                      <a:pt x="59" y="378"/>
                    </a:lnTo>
                    <a:lnTo>
                      <a:pt x="35" y="330"/>
                    </a:lnTo>
                    <a:lnTo>
                      <a:pt x="23" y="276"/>
                    </a:lnTo>
                    <a:lnTo>
                      <a:pt x="23" y="276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84706"/>
                      <a:invGamma/>
                    </a:schemeClr>
                  </a:gs>
                </a:gsLst>
                <a:lin ang="27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03" name="Freeform 1051"/>
              <p:cNvSpPr>
                <a:spLocks/>
              </p:cNvSpPr>
              <p:nvPr/>
            </p:nvSpPr>
            <p:spPr bwMode="hidden">
              <a:xfrm>
                <a:off x="2082" y="3828"/>
                <a:ext cx="407" cy="486"/>
              </a:xfrm>
              <a:custGeom>
                <a:avLst/>
                <a:gdLst/>
                <a:ahLst/>
                <a:cxnLst>
                  <a:cxn ang="0">
                    <a:pos x="18" y="300"/>
                  </a:cxn>
                  <a:cxn ang="0">
                    <a:pos x="24" y="246"/>
                  </a:cxn>
                  <a:cxn ang="0">
                    <a:pos x="48" y="198"/>
                  </a:cxn>
                  <a:cxn ang="0">
                    <a:pos x="83" y="150"/>
                  </a:cxn>
                  <a:cxn ang="0">
                    <a:pos x="131" y="108"/>
                  </a:cxn>
                  <a:cxn ang="0">
                    <a:pos x="185" y="72"/>
                  </a:cxn>
                  <a:cxn ang="0">
                    <a:pos x="251" y="42"/>
                  </a:cxn>
                  <a:cxn ang="0">
                    <a:pos x="329" y="24"/>
                  </a:cxn>
                  <a:cxn ang="0">
                    <a:pos x="406" y="6"/>
                  </a:cxn>
                  <a:cxn ang="0">
                    <a:pos x="406" y="0"/>
                  </a:cxn>
                  <a:cxn ang="0">
                    <a:pos x="323" y="12"/>
                  </a:cxn>
                  <a:cxn ang="0">
                    <a:pos x="245" y="36"/>
                  </a:cxn>
                  <a:cxn ang="0">
                    <a:pos x="179" y="66"/>
                  </a:cxn>
                  <a:cxn ang="0">
                    <a:pos x="119" y="102"/>
                  </a:cxn>
                  <a:cxn ang="0">
                    <a:pos x="72" y="144"/>
                  </a:cxn>
                  <a:cxn ang="0">
                    <a:pos x="30" y="192"/>
                  </a:cxn>
                  <a:cxn ang="0">
                    <a:pos x="6" y="246"/>
                  </a:cxn>
                  <a:cxn ang="0">
                    <a:pos x="0" y="300"/>
                  </a:cxn>
                  <a:cxn ang="0">
                    <a:pos x="6" y="348"/>
                  </a:cxn>
                  <a:cxn ang="0">
                    <a:pos x="30" y="396"/>
                  </a:cxn>
                  <a:cxn ang="0">
                    <a:pos x="66" y="444"/>
                  </a:cxn>
                  <a:cxn ang="0">
                    <a:pos x="107" y="486"/>
                  </a:cxn>
                  <a:cxn ang="0">
                    <a:pos x="131" y="486"/>
                  </a:cxn>
                  <a:cxn ang="0">
                    <a:pos x="83" y="450"/>
                  </a:cxn>
                  <a:cxn ang="0">
                    <a:pos x="48" y="402"/>
                  </a:cxn>
                  <a:cxn ang="0">
                    <a:pos x="24" y="354"/>
                  </a:cxn>
                  <a:cxn ang="0">
                    <a:pos x="18" y="300"/>
                  </a:cxn>
                  <a:cxn ang="0">
                    <a:pos x="18" y="300"/>
                  </a:cxn>
                </a:cxnLst>
                <a:rect l="0" t="0" r="r" b="b"/>
                <a:pathLst>
                  <a:path w="406" h="486">
                    <a:moveTo>
                      <a:pt x="18" y="300"/>
                    </a:moveTo>
                    <a:lnTo>
                      <a:pt x="24" y="246"/>
                    </a:lnTo>
                    <a:lnTo>
                      <a:pt x="48" y="198"/>
                    </a:lnTo>
                    <a:lnTo>
                      <a:pt x="83" y="150"/>
                    </a:lnTo>
                    <a:lnTo>
                      <a:pt x="131" y="108"/>
                    </a:lnTo>
                    <a:lnTo>
                      <a:pt x="185" y="72"/>
                    </a:lnTo>
                    <a:lnTo>
                      <a:pt x="251" y="42"/>
                    </a:lnTo>
                    <a:lnTo>
                      <a:pt x="329" y="24"/>
                    </a:lnTo>
                    <a:lnTo>
                      <a:pt x="406" y="6"/>
                    </a:lnTo>
                    <a:lnTo>
                      <a:pt x="406" y="0"/>
                    </a:lnTo>
                    <a:lnTo>
                      <a:pt x="323" y="12"/>
                    </a:lnTo>
                    <a:lnTo>
                      <a:pt x="245" y="36"/>
                    </a:lnTo>
                    <a:lnTo>
                      <a:pt x="179" y="66"/>
                    </a:lnTo>
                    <a:lnTo>
                      <a:pt x="119" y="102"/>
                    </a:lnTo>
                    <a:lnTo>
                      <a:pt x="72" y="144"/>
                    </a:lnTo>
                    <a:lnTo>
                      <a:pt x="30" y="192"/>
                    </a:lnTo>
                    <a:lnTo>
                      <a:pt x="6" y="246"/>
                    </a:lnTo>
                    <a:lnTo>
                      <a:pt x="0" y="300"/>
                    </a:lnTo>
                    <a:lnTo>
                      <a:pt x="6" y="348"/>
                    </a:lnTo>
                    <a:lnTo>
                      <a:pt x="30" y="396"/>
                    </a:lnTo>
                    <a:lnTo>
                      <a:pt x="66" y="444"/>
                    </a:lnTo>
                    <a:lnTo>
                      <a:pt x="107" y="486"/>
                    </a:lnTo>
                    <a:lnTo>
                      <a:pt x="131" y="486"/>
                    </a:lnTo>
                    <a:lnTo>
                      <a:pt x="83" y="450"/>
                    </a:lnTo>
                    <a:lnTo>
                      <a:pt x="48" y="402"/>
                    </a:lnTo>
                    <a:lnTo>
                      <a:pt x="24" y="354"/>
                    </a:lnTo>
                    <a:lnTo>
                      <a:pt x="18" y="300"/>
                    </a:lnTo>
                    <a:lnTo>
                      <a:pt x="18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90980"/>
                      <a:invGamma/>
                    </a:schemeClr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04" name="Freeform 1052"/>
              <p:cNvSpPr>
                <a:spLocks/>
              </p:cNvSpPr>
              <p:nvPr/>
            </p:nvSpPr>
            <p:spPr bwMode="hidden">
              <a:xfrm>
                <a:off x="2987" y="4044"/>
                <a:ext cx="108" cy="252"/>
              </a:xfrm>
              <a:custGeom>
                <a:avLst/>
                <a:gdLst/>
                <a:ahLst/>
                <a:cxnLst>
                  <a:cxn ang="0">
                    <a:pos x="89" y="84"/>
                  </a:cxn>
                  <a:cxn ang="0">
                    <a:pos x="83" y="132"/>
                  </a:cxn>
                  <a:cxn ang="0">
                    <a:pos x="65" y="174"/>
                  </a:cxn>
                  <a:cxn ang="0">
                    <a:pos x="36" y="216"/>
                  </a:cxn>
                  <a:cxn ang="0">
                    <a:pos x="0" y="252"/>
                  </a:cxn>
                  <a:cxn ang="0">
                    <a:pos x="18" y="252"/>
                  </a:cxn>
                  <a:cxn ang="0">
                    <a:pos x="53" y="216"/>
                  </a:cxn>
                  <a:cxn ang="0">
                    <a:pos x="83" y="174"/>
                  </a:cxn>
                  <a:cxn ang="0">
                    <a:pos x="101" y="132"/>
                  </a:cxn>
                  <a:cxn ang="0">
                    <a:pos x="107" y="84"/>
                  </a:cxn>
                  <a:cxn ang="0">
                    <a:pos x="101" y="42"/>
                  </a:cxn>
                  <a:cxn ang="0">
                    <a:pos x="89" y="0"/>
                  </a:cxn>
                  <a:cxn ang="0">
                    <a:pos x="65" y="0"/>
                  </a:cxn>
                  <a:cxn ang="0">
                    <a:pos x="83" y="42"/>
                  </a:cxn>
                  <a:cxn ang="0">
                    <a:pos x="89" y="84"/>
                  </a:cxn>
                  <a:cxn ang="0">
                    <a:pos x="89" y="84"/>
                  </a:cxn>
                </a:cxnLst>
                <a:rect l="0" t="0" r="r" b="b"/>
                <a:pathLst>
                  <a:path w="107" h="252">
                    <a:moveTo>
                      <a:pt x="89" y="84"/>
                    </a:moveTo>
                    <a:lnTo>
                      <a:pt x="83" y="132"/>
                    </a:lnTo>
                    <a:lnTo>
                      <a:pt x="65" y="174"/>
                    </a:lnTo>
                    <a:lnTo>
                      <a:pt x="36" y="216"/>
                    </a:lnTo>
                    <a:lnTo>
                      <a:pt x="0" y="252"/>
                    </a:lnTo>
                    <a:lnTo>
                      <a:pt x="18" y="252"/>
                    </a:lnTo>
                    <a:lnTo>
                      <a:pt x="53" y="216"/>
                    </a:lnTo>
                    <a:lnTo>
                      <a:pt x="83" y="174"/>
                    </a:lnTo>
                    <a:lnTo>
                      <a:pt x="101" y="132"/>
                    </a:lnTo>
                    <a:lnTo>
                      <a:pt x="107" y="84"/>
                    </a:lnTo>
                    <a:lnTo>
                      <a:pt x="101" y="42"/>
                    </a:lnTo>
                    <a:lnTo>
                      <a:pt x="89" y="0"/>
                    </a:lnTo>
                    <a:lnTo>
                      <a:pt x="65" y="0"/>
                    </a:lnTo>
                    <a:lnTo>
                      <a:pt x="83" y="42"/>
                    </a:lnTo>
                    <a:lnTo>
                      <a:pt x="89" y="84"/>
                    </a:lnTo>
                    <a:lnTo>
                      <a:pt x="89" y="84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81961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05" name="Freeform 1053"/>
              <p:cNvSpPr>
                <a:spLocks/>
              </p:cNvSpPr>
              <p:nvPr/>
            </p:nvSpPr>
            <p:spPr bwMode="hidden">
              <a:xfrm>
                <a:off x="2068" y="3685"/>
                <a:ext cx="835" cy="150"/>
              </a:xfrm>
              <a:custGeom>
                <a:avLst/>
                <a:gdLst/>
                <a:ahLst/>
                <a:cxnLst>
                  <a:cxn ang="0">
                    <a:pos x="518" y="18"/>
                  </a:cxn>
                  <a:cxn ang="0">
                    <a:pos x="597" y="24"/>
                  </a:cxn>
                  <a:cxn ang="0">
                    <a:pos x="682" y="30"/>
                  </a:cxn>
                  <a:cxn ang="0">
                    <a:pos x="755" y="42"/>
                  </a:cxn>
                  <a:cxn ang="0">
                    <a:pos x="828" y="60"/>
                  </a:cxn>
                  <a:cxn ang="0">
                    <a:pos x="835" y="42"/>
                  </a:cxn>
                  <a:cxn ang="0">
                    <a:pos x="761" y="24"/>
                  </a:cxn>
                  <a:cxn ang="0">
                    <a:pos x="688" y="12"/>
                  </a:cxn>
                  <a:cxn ang="0">
                    <a:pos x="603" y="6"/>
                  </a:cxn>
                  <a:cxn ang="0">
                    <a:pos x="518" y="0"/>
                  </a:cxn>
                  <a:cxn ang="0">
                    <a:pos x="372" y="12"/>
                  </a:cxn>
                  <a:cxn ang="0">
                    <a:pos x="232" y="36"/>
                  </a:cxn>
                  <a:cxn ang="0">
                    <a:pos x="110" y="78"/>
                  </a:cxn>
                  <a:cxn ang="0">
                    <a:pos x="0" y="132"/>
                  </a:cxn>
                  <a:cxn ang="0">
                    <a:pos x="19" y="150"/>
                  </a:cxn>
                  <a:cxn ang="0">
                    <a:pos x="122" y="96"/>
                  </a:cxn>
                  <a:cxn ang="0">
                    <a:pos x="244" y="54"/>
                  </a:cxn>
                  <a:cxn ang="0">
                    <a:pos x="378" y="30"/>
                  </a:cxn>
                  <a:cxn ang="0">
                    <a:pos x="518" y="18"/>
                  </a:cxn>
                  <a:cxn ang="0">
                    <a:pos x="518" y="18"/>
                  </a:cxn>
                </a:cxnLst>
                <a:rect l="0" t="0" r="r" b="b"/>
                <a:pathLst>
                  <a:path w="835" h="150">
                    <a:moveTo>
                      <a:pt x="518" y="18"/>
                    </a:moveTo>
                    <a:lnTo>
                      <a:pt x="597" y="24"/>
                    </a:lnTo>
                    <a:lnTo>
                      <a:pt x="682" y="30"/>
                    </a:lnTo>
                    <a:lnTo>
                      <a:pt x="755" y="42"/>
                    </a:lnTo>
                    <a:lnTo>
                      <a:pt x="828" y="60"/>
                    </a:lnTo>
                    <a:lnTo>
                      <a:pt x="835" y="42"/>
                    </a:lnTo>
                    <a:lnTo>
                      <a:pt x="761" y="24"/>
                    </a:lnTo>
                    <a:lnTo>
                      <a:pt x="688" y="12"/>
                    </a:lnTo>
                    <a:lnTo>
                      <a:pt x="603" y="6"/>
                    </a:lnTo>
                    <a:lnTo>
                      <a:pt x="518" y="0"/>
                    </a:lnTo>
                    <a:lnTo>
                      <a:pt x="372" y="12"/>
                    </a:lnTo>
                    <a:lnTo>
                      <a:pt x="232" y="36"/>
                    </a:lnTo>
                    <a:lnTo>
                      <a:pt x="110" y="78"/>
                    </a:lnTo>
                    <a:lnTo>
                      <a:pt x="0" y="132"/>
                    </a:lnTo>
                    <a:lnTo>
                      <a:pt x="19" y="150"/>
                    </a:lnTo>
                    <a:lnTo>
                      <a:pt x="122" y="96"/>
                    </a:lnTo>
                    <a:lnTo>
                      <a:pt x="244" y="54"/>
                    </a:lnTo>
                    <a:lnTo>
                      <a:pt x="378" y="30"/>
                    </a:lnTo>
                    <a:lnTo>
                      <a:pt x="518" y="18"/>
                    </a:lnTo>
                    <a:lnTo>
                      <a:pt x="518" y="1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06" name="Freeform 1054"/>
              <p:cNvSpPr>
                <a:spLocks/>
              </p:cNvSpPr>
              <p:nvPr/>
            </p:nvSpPr>
            <p:spPr bwMode="hidden">
              <a:xfrm>
                <a:off x="1867" y="3853"/>
                <a:ext cx="171" cy="461"/>
              </a:xfrm>
              <a:custGeom>
                <a:avLst/>
                <a:gdLst/>
                <a:ahLst/>
                <a:cxnLst>
                  <a:cxn ang="0">
                    <a:pos x="31" y="263"/>
                  </a:cxn>
                  <a:cxn ang="0">
                    <a:pos x="43" y="191"/>
                  </a:cxn>
                  <a:cxn ang="0">
                    <a:pos x="67" y="131"/>
                  </a:cxn>
                  <a:cxn ang="0">
                    <a:pos x="116" y="72"/>
                  </a:cxn>
                  <a:cxn ang="0">
                    <a:pos x="171" y="18"/>
                  </a:cxn>
                  <a:cxn ang="0">
                    <a:pos x="153" y="0"/>
                  </a:cxn>
                  <a:cxn ang="0">
                    <a:pos x="86" y="60"/>
                  </a:cxn>
                  <a:cxn ang="0">
                    <a:pos x="43" y="120"/>
                  </a:cxn>
                  <a:cxn ang="0">
                    <a:pos x="13" y="191"/>
                  </a:cxn>
                  <a:cxn ang="0">
                    <a:pos x="0" y="263"/>
                  </a:cxn>
                  <a:cxn ang="0">
                    <a:pos x="6" y="317"/>
                  </a:cxn>
                  <a:cxn ang="0">
                    <a:pos x="25" y="365"/>
                  </a:cxn>
                  <a:cxn ang="0">
                    <a:pos x="49" y="413"/>
                  </a:cxn>
                  <a:cxn ang="0">
                    <a:pos x="86" y="461"/>
                  </a:cxn>
                  <a:cxn ang="0">
                    <a:pos x="122" y="461"/>
                  </a:cxn>
                  <a:cxn ang="0">
                    <a:pos x="86" y="413"/>
                  </a:cxn>
                  <a:cxn ang="0">
                    <a:pos x="55" y="365"/>
                  </a:cxn>
                  <a:cxn ang="0">
                    <a:pos x="37" y="317"/>
                  </a:cxn>
                  <a:cxn ang="0">
                    <a:pos x="31" y="263"/>
                  </a:cxn>
                  <a:cxn ang="0">
                    <a:pos x="31" y="263"/>
                  </a:cxn>
                </a:cxnLst>
                <a:rect l="0" t="0" r="r" b="b"/>
                <a:pathLst>
                  <a:path w="171" h="461">
                    <a:moveTo>
                      <a:pt x="31" y="263"/>
                    </a:moveTo>
                    <a:lnTo>
                      <a:pt x="43" y="191"/>
                    </a:lnTo>
                    <a:lnTo>
                      <a:pt x="67" y="131"/>
                    </a:lnTo>
                    <a:lnTo>
                      <a:pt x="116" y="72"/>
                    </a:lnTo>
                    <a:lnTo>
                      <a:pt x="171" y="18"/>
                    </a:lnTo>
                    <a:lnTo>
                      <a:pt x="153" y="0"/>
                    </a:lnTo>
                    <a:lnTo>
                      <a:pt x="86" y="60"/>
                    </a:lnTo>
                    <a:lnTo>
                      <a:pt x="43" y="120"/>
                    </a:lnTo>
                    <a:lnTo>
                      <a:pt x="13" y="191"/>
                    </a:lnTo>
                    <a:lnTo>
                      <a:pt x="0" y="263"/>
                    </a:lnTo>
                    <a:lnTo>
                      <a:pt x="6" y="317"/>
                    </a:lnTo>
                    <a:lnTo>
                      <a:pt x="25" y="365"/>
                    </a:lnTo>
                    <a:lnTo>
                      <a:pt x="49" y="413"/>
                    </a:lnTo>
                    <a:lnTo>
                      <a:pt x="86" y="461"/>
                    </a:lnTo>
                    <a:lnTo>
                      <a:pt x="122" y="461"/>
                    </a:lnTo>
                    <a:lnTo>
                      <a:pt x="86" y="413"/>
                    </a:lnTo>
                    <a:lnTo>
                      <a:pt x="55" y="365"/>
                    </a:lnTo>
                    <a:lnTo>
                      <a:pt x="37" y="317"/>
                    </a:lnTo>
                    <a:lnTo>
                      <a:pt x="31" y="263"/>
                    </a:lnTo>
                    <a:lnTo>
                      <a:pt x="31" y="263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07" name="Freeform 1055"/>
              <p:cNvSpPr>
                <a:spLocks/>
              </p:cNvSpPr>
              <p:nvPr/>
            </p:nvSpPr>
            <p:spPr bwMode="hidden">
              <a:xfrm>
                <a:off x="2951" y="3751"/>
                <a:ext cx="360" cy="563"/>
              </a:xfrm>
              <a:custGeom>
                <a:avLst/>
                <a:gdLst/>
                <a:ahLst/>
                <a:cxnLst>
                  <a:cxn ang="0">
                    <a:pos x="360" y="365"/>
                  </a:cxn>
                  <a:cxn ang="0">
                    <a:pos x="353" y="305"/>
                  </a:cxn>
                  <a:cxn ang="0">
                    <a:pos x="335" y="251"/>
                  </a:cxn>
                  <a:cxn ang="0">
                    <a:pos x="305" y="204"/>
                  </a:cxn>
                  <a:cxn ang="0">
                    <a:pos x="262" y="156"/>
                  </a:cxn>
                  <a:cxn ang="0">
                    <a:pos x="213" y="108"/>
                  </a:cxn>
                  <a:cxn ang="0">
                    <a:pos x="159" y="66"/>
                  </a:cxn>
                  <a:cxn ang="0">
                    <a:pos x="92" y="30"/>
                  </a:cxn>
                  <a:cxn ang="0">
                    <a:pos x="19" y="0"/>
                  </a:cxn>
                  <a:cxn ang="0">
                    <a:pos x="0" y="12"/>
                  </a:cxn>
                  <a:cxn ang="0">
                    <a:pos x="67" y="42"/>
                  </a:cxn>
                  <a:cxn ang="0">
                    <a:pos x="134" y="78"/>
                  </a:cxn>
                  <a:cxn ang="0">
                    <a:pos x="189" y="114"/>
                  </a:cxn>
                  <a:cxn ang="0">
                    <a:pos x="238" y="162"/>
                  </a:cxn>
                  <a:cxn ang="0">
                    <a:pos x="274" y="210"/>
                  </a:cxn>
                  <a:cxn ang="0">
                    <a:pos x="299" y="257"/>
                  </a:cxn>
                  <a:cxn ang="0">
                    <a:pos x="317" y="311"/>
                  </a:cxn>
                  <a:cxn ang="0">
                    <a:pos x="323" y="365"/>
                  </a:cxn>
                  <a:cxn ang="0">
                    <a:pos x="317" y="419"/>
                  </a:cxn>
                  <a:cxn ang="0">
                    <a:pos x="299" y="467"/>
                  </a:cxn>
                  <a:cxn ang="0">
                    <a:pos x="274" y="515"/>
                  </a:cxn>
                  <a:cxn ang="0">
                    <a:pos x="238" y="563"/>
                  </a:cxn>
                  <a:cxn ang="0">
                    <a:pos x="268" y="563"/>
                  </a:cxn>
                  <a:cxn ang="0">
                    <a:pos x="311" y="515"/>
                  </a:cxn>
                  <a:cxn ang="0">
                    <a:pos x="335" y="467"/>
                  </a:cxn>
                  <a:cxn ang="0">
                    <a:pos x="353" y="419"/>
                  </a:cxn>
                  <a:cxn ang="0">
                    <a:pos x="360" y="365"/>
                  </a:cxn>
                  <a:cxn ang="0">
                    <a:pos x="360" y="365"/>
                  </a:cxn>
                </a:cxnLst>
                <a:rect l="0" t="0" r="r" b="b"/>
                <a:pathLst>
                  <a:path w="360" h="563">
                    <a:moveTo>
                      <a:pt x="360" y="365"/>
                    </a:moveTo>
                    <a:lnTo>
                      <a:pt x="353" y="305"/>
                    </a:lnTo>
                    <a:lnTo>
                      <a:pt x="335" y="251"/>
                    </a:lnTo>
                    <a:lnTo>
                      <a:pt x="305" y="204"/>
                    </a:lnTo>
                    <a:lnTo>
                      <a:pt x="262" y="156"/>
                    </a:lnTo>
                    <a:lnTo>
                      <a:pt x="213" y="108"/>
                    </a:lnTo>
                    <a:lnTo>
                      <a:pt x="159" y="66"/>
                    </a:lnTo>
                    <a:lnTo>
                      <a:pt x="92" y="30"/>
                    </a:lnTo>
                    <a:lnTo>
                      <a:pt x="19" y="0"/>
                    </a:lnTo>
                    <a:lnTo>
                      <a:pt x="0" y="12"/>
                    </a:lnTo>
                    <a:lnTo>
                      <a:pt x="67" y="42"/>
                    </a:lnTo>
                    <a:lnTo>
                      <a:pt x="134" y="78"/>
                    </a:lnTo>
                    <a:lnTo>
                      <a:pt x="189" y="114"/>
                    </a:lnTo>
                    <a:lnTo>
                      <a:pt x="238" y="162"/>
                    </a:lnTo>
                    <a:lnTo>
                      <a:pt x="274" y="210"/>
                    </a:lnTo>
                    <a:lnTo>
                      <a:pt x="299" y="257"/>
                    </a:lnTo>
                    <a:lnTo>
                      <a:pt x="317" y="311"/>
                    </a:lnTo>
                    <a:lnTo>
                      <a:pt x="323" y="365"/>
                    </a:lnTo>
                    <a:lnTo>
                      <a:pt x="317" y="419"/>
                    </a:lnTo>
                    <a:lnTo>
                      <a:pt x="299" y="467"/>
                    </a:lnTo>
                    <a:lnTo>
                      <a:pt x="274" y="515"/>
                    </a:lnTo>
                    <a:lnTo>
                      <a:pt x="238" y="563"/>
                    </a:lnTo>
                    <a:lnTo>
                      <a:pt x="268" y="563"/>
                    </a:lnTo>
                    <a:lnTo>
                      <a:pt x="311" y="515"/>
                    </a:lnTo>
                    <a:lnTo>
                      <a:pt x="335" y="467"/>
                    </a:lnTo>
                    <a:lnTo>
                      <a:pt x="353" y="419"/>
                    </a:lnTo>
                    <a:lnTo>
                      <a:pt x="360" y="365"/>
                    </a:lnTo>
                    <a:lnTo>
                      <a:pt x="360" y="365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87843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08" name="Freeform 1056"/>
              <p:cNvSpPr>
                <a:spLocks/>
              </p:cNvSpPr>
              <p:nvPr/>
            </p:nvSpPr>
            <p:spPr bwMode="hidden">
              <a:xfrm>
                <a:off x="2318" y="3631"/>
                <a:ext cx="1078" cy="425"/>
              </a:xfrm>
              <a:custGeom>
                <a:avLst/>
                <a:gdLst/>
                <a:ahLst/>
                <a:cxnLst>
                  <a:cxn ang="0">
                    <a:pos x="1053" y="425"/>
                  </a:cxn>
                  <a:cxn ang="0">
                    <a:pos x="1078" y="419"/>
                  </a:cxn>
                  <a:cxn ang="0">
                    <a:pos x="1066" y="377"/>
                  </a:cxn>
                  <a:cxn ang="0">
                    <a:pos x="1047" y="336"/>
                  </a:cxn>
                  <a:cxn ang="0">
                    <a:pos x="986" y="252"/>
                  </a:cxn>
                  <a:cxn ang="0">
                    <a:pos x="907" y="180"/>
                  </a:cxn>
                  <a:cxn ang="0">
                    <a:pos x="810" y="120"/>
                  </a:cxn>
                  <a:cxn ang="0">
                    <a:pos x="694" y="72"/>
                  </a:cxn>
                  <a:cxn ang="0">
                    <a:pos x="560" y="30"/>
                  </a:cxn>
                  <a:cxn ang="0">
                    <a:pos x="420" y="6"/>
                  </a:cxn>
                  <a:cxn ang="0">
                    <a:pos x="268" y="0"/>
                  </a:cxn>
                  <a:cxn ang="0">
                    <a:pos x="134" y="6"/>
                  </a:cxn>
                  <a:cxn ang="0">
                    <a:pos x="0" y="24"/>
                  </a:cxn>
                  <a:cxn ang="0">
                    <a:pos x="12" y="36"/>
                  </a:cxn>
                  <a:cxn ang="0">
                    <a:pos x="134" y="18"/>
                  </a:cxn>
                  <a:cxn ang="0">
                    <a:pos x="268" y="12"/>
                  </a:cxn>
                  <a:cxn ang="0">
                    <a:pos x="420" y="18"/>
                  </a:cxn>
                  <a:cxn ang="0">
                    <a:pos x="554" y="42"/>
                  </a:cxn>
                  <a:cxn ang="0">
                    <a:pos x="682" y="84"/>
                  </a:cxn>
                  <a:cxn ang="0">
                    <a:pos x="798" y="132"/>
                  </a:cxn>
                  <a:cxn ang="0">
                    <a:pos x="895" y="192"/>
                  </a:cxn>
                  <a:cxn ang="0">
                    <a:pos x="968" y="264"/>
                  </a:cxn>
                  <a:cxn ang="0">
                    <a:pos x="999" y="300"/>
                  </a:cxn>
                  <a:cxn ang="0">
                    <a:pos x="1023" y="342"/>
                  </a:cxn>
                  <a:cxn ang="0">
                    <a:pos x="1041" y="383"/>
                  </a:cxn>
                  <a:cxn ang="0">
                    <a:pos x="1053" y="425"/>
                  </a:cxn>
                  <a:cxn ang="0">
                    <a:pos x="1053" y="425"/>
                  </a:cxn>
                </a:cxnLst>
                <a:rect l="0" t="0" r="r" b="b"/>
                <a:pathLst>
                  <a:path w="1078" h="425">
                    <a:moveTo>
                      <a:pt x="1053" y="425"/>
                    </a:moveTo>
                    <a:lnTo>
                      <a:pt x="1078" y="419"/>
                    </a:lnTo>
                    <a:lnTo>
                      <a:pt x="1066" y="377"/>
                    </a:lnTo>
                    <a:lnTo>
                      <a:pt x="1047" y="336"/>
                    </a:lnTo>
                    <a:lnTo>
                      <a:pt x="986" y="252"/>
                    </a:lnTo>
                    <a:lnTo>
                      <a:pt x="907" y="180"/>
                    </a:lnTo>
                    <a:lnTo>
                      <a:pt x="810" y="120"/>
                    </a:lnTo>
                    <a:lnTo>
                      <a:pt x="694" y="72"/>
                    </a:lnTo>
                    <a:lnTo>
                      <a:pt x="560" y="30"/>
                    </a:lnTo>
                    <a:lnTo>
                      <a:pt x="420" y="6"/>
                    </a:lnTo>
                    <a:lnTo>
                      <a:pt x="268" y="0"/>
                    </a:lnTo>
                    <a:lnTo>
                      <a:pt x="134" y="6"/>
                    </a:lnTo>
                    <a:lnTo>
                      <a:pt x="0" y="24"/>
                    </a:lnTo>
                    <a:lnTo>
                      <a:pt x="12" y="36"/>
                    </a:lnTo>
                    <a:lnTo>
                      <a:pt x="134" y="18"/>
                    </a:lnTo>
                    <a:lnTo>
                      <a:pt x="268" y="12"/>
                    </a:lnTo>
                    <a:lnTo>
                      <a:pt x="420" y="18"/>
                    </a:lnTo>
                    <a:lnTo>
                      <a:pt x="554" y="42"/>
                    </a:lnTo>
                    <a:lnTo>
                      <a:pt x="682" y="84"/>
                    </a:lnTo>
                    <a:lnTo>
                      <a:pt x="798" y="132"/>
                    </a:lnTo>
                    <a:lnTo>
                      <a:pt x="895" y="192"/>
                    </a:lnTo>
                    <a:lnTo>
                      <a:pt x="968" y="264"/>
                    </a:lnTo>
                    <a:lnTo>
                      <a:pt x="999" y="300"/>
                    </a:lnTo>
                    <a:lnTo>
                      <a:pt x="1023" y="342"/>
                    </a:lnTo>
                    <a:lnTo>
                      <a:pt x="1041" y="383"/>
                    </a:lnTo>
                    <a:lnTo>
                      <a:pt x="1053" y="425"/>
                    </a:lnTo>
                    <a:lnTo>
                      <a:pt x="1053" y="425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87843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09" name="Freeform 1057"/>
              <p:cNvSpPr>
                <a:spLocks/>
              </p:cNvSpPr>
              <p:nvPr/>
            </p:nvSpPr>
            <p:spPr bwMode="hidden">
              <a:xfrm>
                <a:off x="3304" y="4080"/>
                <a:ext cx="98" cy="234"/>
              </a:xfrm>
              <a:custGeom>
                <a:avLst/>
                <a:gdLst/>
                <a:ahLst/>
                <a:cxnLst>
                  <a:cxn ang="0">
                    <a:pos x="0" y="234"/>
                  </a:cxn>
                  <a:cxn ang="0">
                    <a:pos x="25" y="234"/>
                  </a:cxn>
                  <a:cxn ang="0">
                    <a:pos x="55" y="186"/>
                  </a:cxn>
                  <a:cxn ang="0">
                    <a:pos x="80" y="138"/>
                  </a:cxn>
                  <a:cxn ang="0">
                    <a:pos x="92" y="90"/>
                  </a:cxn>
                  <a:cxn ang="0">
                    <a:pos x="98" y="36"/>
                  </a:cxn>
                  <a:cxn ang="0">
                    <a:pos x="98" y="0"/>
                  </a:cxn>
                  <a:cxn ang="0">
                    <a:pos x="74" y="0"/>
                  </a:cxn>
                  <a:cxn ang="0">
                    <a:pos x="74" y="36"/>
                  </a:cxn>
                  <a:cxn ang="0">
                    <a:pos x="67" y="90"/>
                  </a:cxn>
                  <a:cxn ang="0">
                    <a:pos x="55" y="138"/>
                  </a:cxn>
                  <a:cxn ang="0">
                    <a:pos x="31" y="186"/>
                  </a:cxn>
                  <a:cxn ang="0">
                    <a:pos x="0" y="234"/>
                  </a:cxn>
                  <a:cxn ang="0">
                    <a:pos x="0" y="234"/>
                  </a:cxn>
                </a:cxnLst>
                <a:rect l="0" t="0" r="r" b="b"/>
                <a:pathLst>
                  <a:path w="98" h="234">
                    <a:moveTo>
                      <a:pt x="0" y="234"/>
                    </a:moveTo>
                    <a:lnTo>
                      <a:pt x="25" y="234"/>
                    </a:lnTo>
                    <a:lnTo>
                      <a:pt x="55" y="186"/>
                    </a:lnTo>
                    <a:lnTo>
                      <a:pt x="80" y="138"/>
                    </a:lnTo>
                    <a:lnTo>
                      <a:pt x="92" y="90"/>
                    </a:lnTo>
                    <a:lnTo>
                      <a:pt x="98" y="36"/>
                    </a:lnTo>
                    <a:lnTo>
                      <a:pt x="98" y="0"/>
                    </a:lnTo>
                    <a:lnTo>
                      <a:pt x="74" y="0"/>
                    </a:lnTo>
                    <a:lnTo>
                      <a:pt x="74" y="36"/>
                    </a:lnTo>
                    <a:lnTo>
                      <a:pt x="67" y="90"/>
                    </a:lnTo>
                    <a:lnTo>
                      <a:pt x="55" y="138"/>
                    </a:lnTo>
                    <a:lnTo>
                      <a:pt x="31" y="186"/>
                    </a:lnTo>
                    <a:lnTo>
                      <a:pt x="0" y="234"/>
                    </a:lnTo>
                    <a:lnTo>
                      <a:pt x="0" y="234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87843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10" name="Freeform 1058"/>
              <p:cNvSpPr>
                <a:spLocks/>
              </p:cNvSpPr>
              <p:nvPr/>
            </p:nvSpPr>
            <p:spPr bwMode="hidden">
              <a:xfrm>
                <a:off x="1776" y="3673"/>
                <a:ext cx="481" cy="641"/>
              </a:xfrm>
              <a:custGeom>
                <a:avLst/>
                <a:gdLst/>
                <a:ahLst/>
                <a:cxnLst>
                  <a:cxn ang="0">
                    <a:pos x="18" y="443"/>
                  </a:cxn>
                  <a:cxn ang="0">
                    <a:pos x="24" y="371"/>
                  </a:cxn>
                  <a:cxn ang="0">
                    <a:pos x="55" y="305"/>
                  </a:cxn>
                  <a:cxn ang="0">
                    <a:pos x="91" y="246"/>
                  </a:cxn>
                  <a:cxn ang="0">
                    <a:pos x="146" y="186"/>
                  </a:cxn>
                  <a:cxn ang="0">
                    <a:pos x="213" y="132"/>
                  </a:cxn>
                  <a:cxn ang="0">
                    <a:pos x="292" y="84"/>
                  </a:cxn>
                  <a:cxn ang="0">
                    <a:pos x="384" y="48"/>
                  </a:cxn>
                  <a:cxn ang="0">
                    <a:pos x="481" y="12"/>
                  </a:cxn>
                  <a:cxn ang="0">
                    <a:pos x="457" y="0"/>
                  </a:cxn>
                  <a:cxn ang="0">
                    <a:pos x="359" y="36"/>
                  </a:cxn>
                  <a:cxn ang="0">
                    <a:pos x="274" y="78"/>
                  </a:cxn>
                  <a:cxn ang="0">
                    <a:pos x="195" y="126"/>
                  </a:cxn>
                  <a:cxn ang="0">
                    <a:pos x="128" y="180"/>
                  </a:cxn>
                  <a:cxn ang="0">
                    <a:pos x="73" y="240"/>
                  </a:cxn>
                  <a:cxn ang="0">
                    <a:pos x="37" y="305"/>
                  </a:cxn>
                  <a:cxn ang="0">
                    <a:pos x="6" y="371"/>
                  </a:cxn>
                  <a:cxn ang="0">
                    <a:pos x="0" y="443"/>
                  </a:cxn>
                  <a:cxn ang="0">
                    <a:pos x="6" y="497"/>
                  </a:cxn>
                  <a:cxn ang="0">
                    <a:pos x="18" y="545"/>
                  </a:cxn>
                  <a:cxn ang="0">
                    <a:pos x="43" y="593"/>
                  </a:cxn>
                  <a:cxn ang="0">
                    <a:pos x="73" y="641"/>
                  </a:cxn>
                  <a:cxn ang="0">
                    <a:pos x="97" y="641"/>
                  </a:cxn>
                  <a:cxn ang="0">
                    <a:pos x="67" y="593"/>
                  </a:cxn>
                  <a:cxn ang="0">
                    <a:pos x="43" y="545"/>
                  </a:cxn>
                  <a:cxn ang="0">
                    <a:pos x="24" y="497"/>
                  </a:cxn>
                  <a:cxn ang="0">
                    <a:pos x="18" y="443"/>
                  </a:cxn>
                  <a:cxn ang="0">
                    <a:pos x="18" y="443"/>
                  </a:cxn>
                </a:cxnLst>
                <a:rect l="0" t="0" r="r" b="b"/>
                <a:pathLst>
                  <a:path w="481" h="641">
                    <a:moveTo>
                      <a:pt x="18" y="443"/>
                    </a:moveTo>
                    <a:lnTo>
                      <a:pt x="24" y="371"/>
                    </a:lnTo>
                    <a:lnTo>
                      <a:pt x="55" y="305"/>
                    </a:lnTo>
                    <a:lnTo>
                      <a:pt x="91" y="246"/>
                    </a:lnTo>
                    <a:lnTo>
                      <a:pt x="146" y="186"/>
                    </a:lnTo>
                    <a:lnTo>
                      <a:pt x="213" y="132"/>
                    </a:lnTo>
                    <a:lnTo>
                      <a:pt x="292" y="84"/>
                    </a:lnTo>
                    <a:lnTo>
                      <a:pt x="384" y="48"/>
                    </a:lnTo>
                    <a:lnTo>
                      <a:pt x="481" y="12"/>
                    </a:lnTo>
                    <a:lnTo>
                      <a:pt x="457" y="0"/>
                    </a:lnTo>
                    <a:lnTo>
                      <a:pt x="359" y="36"/>
                    </a:lnTo>
                    <a:lnTo>
                      <a:pt x="274" y="78"/>
                    </a:lnTo>
                    <a:lnTo>
                      <a:pt x="195" y="126"/>
                    </a:lnTo>
                    <a:lnTo>
                      <a:pt x="128" y="180"/>
                    </a:lnTo>
                    <a:lnTo>
                      <a:pt x="73" y="240"/>
                    </a:lnTo>
                    <a:lnTo>
                      <a:pt x="37" y="305"/>
                    </a:lnTo>
                    <a:lnTo>
                      <a:pt x="6" y="371"/>
                    </a:lnTo>
                    <a:lnTo>
                      <a:pt x="0" y="443"/>
                    </a:lnTo>
                    <a:lnTo>
                      <a:pt x="6" y="497"/>
                    </a:lnTo>
                    <a:lnTo>
                      <a:pt x="18" y="545"/>
                    </a:lnTo>
                    <a:lnTo>
                      <a:pt x="43" y="593"/>
                    </a:lnTo>
                    <a:lnTo>
                      <a:pt x="73" y="641"/>
                    </a:lnTo>
                    <a:lnTo>
                      <a:pt x="97" y="641"/>
                    </a:lnTo>
                    <a:lnTo>
                      <a:pt x="67" y="593"/>
                    </a:lnTo>
                    <a:lnTo>
                      <a:pt x="43" y="545"/>
                    </a:lnTo>
                    <a:lnTo>
                      <a:pt x="24" y="497"/>
                    </a:lnTo>
                    <a:lnTo>
                      <a:pt x="18" y="443"/>
                    </a:lnTo>
                    <a:lnTo>
                      <a:pt x="18" y="443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11" name="Freeform 1059"/>
              <p:cNvSpPr>
                <a:spLocks noEditPoints="1"/>
              </p:cNvSpPr>
              <p:nvPr/>
            </p:nvSpPr>
            <p:spPr bwMode="hidden">
              <a:xfrm>
                <a:off x="4200" y="3402"/>
                <a:ext cx="1201" cy="731"/>
              </a:xfrm>
              <a:custGeom>
                <a:avLst/>
                <a:gdLst/>
                <a:ahLst/>
                <a:cxnLst>
                  <a:cxn ang="0">
                    <a:pos x="484" y="6"/>
                  </a:cxn>
                  <a:cxn ang="0">
                    <a:pos x="263" y="60"/>
                  </a:cxn>
                  <a:cxn ang="0">
                    <a:pos x="101" y="162"/>
                  </a:cxn>
                  <a:cxn ang="0">
                    <a:pos x="12" y="294"/>
                  </a:cxn>
                  <a:cxn ang="0">
                    <a:pos x="0" y="366"/>
                  </a:cxn>
                  <a:cxn ang="0">
                    <a:pos x="12" y="437"/>
                  </a:cxn>
                  <a:cxn ang="0">
                    <a:pos x="101" y="569"/>
                  </a:cxn>
                  <a:cxn ang="0">
                    <a:pos x="263" y="671"/>
                  </a:cxn>
                  <a:cxn ang="0">
                    <a:pos x="484" y="725"/>
                  </a:cxn>
                  <a:cxn ang="0">
                    <a:pos x="723" y="725"/>
                  </a:cxn>
                  <a:cxn ang="0">
                    <a:pos x="938" y="671"/>
                  </a:cxn>
                  <a:cxn ang="0">
                    <a:pos x="1100" y="569"/>
                  </a:cxn>
                  <a:cxn ang="0">
                    <a:pos x="1189" y="437"/>
                  </a:cxn>
                  <a:cxn ang="0">
                    <a:pos x="1201" y="366"/>
                  </a:cxn>
                  <a:cxn ang="0">
                    <a:pos x="1189" y="294"/>
                  </a:cxn>
                  <a:cxn ang="0">
                    <a:pos x="1100" y="162"/>
                  </a:cxn>
                  <a:cxn ang="0">
                    <a:pos x="938" y="60"/>
                  </a:cxn>
                  <a:cxn ang="0">
                    <a:pos x="723" y="6"/>
                  </a:cxn>
                  <a:cxn ang="0">
                    <a:pos x="604" y="0"/>
                  </a:cxn>
                  <a:cxn ang="0">
                    <a:pos x="490" y="701"/>
                  </a:cxn>
                  <a:cxn ang="0">
                    <a:pos x="287" y="647"/>
                  </a:cxn>
                  <a:cxn ang="0">
                    <a:pos x="131" y="557"/>
                  </a:cxn>
                  <a:cxn ang="0">
                    <a:pos x="48" y="437"/>
                  </a:cxn>
                  <a:cxn ang="0">
                    <a:pos x="36" y="366"/>
                  </a:cxn>
                  <a:cxn ang="0">
                    <a:pos x="48" y="300"/>
                  </a:cxn>
                  <a:cxn ang="0">
                    <a:pos x="131" y="174"/>
                  </a:cxn>
                  <a:cxn ang="0">
                    <a:pos x="287" y="84"/>
                  </a:cxn>
                  <a:cxn ang="0">
                    <a:pos x="490" y="30"/>
                  </a:cxn>
                  <a:cxn ang="0">
                    <a:pos x="717" y="30"/>
                  </a:cxn>
                  <a:cxn ang="0">
                    <a:pos x="920" y="84"/>
                  </a:cxn>
                  <a:cxn ang="0">
                    <a:pos x="1070" y="174"/>
                  </a:cxn>
                  <a:cxn ang="0">
                    <a:pos x="1153" y="300"/>
                  </a:cxn>
                  <a:cxn ang="0">
                    <a:pos x="1153" y="437"/>
                  </a:cxn>
                  <a:cxn ang="0">
                    <a:pos x="1070" y="557"/>
                  </a:cxn>
                  <a:cxn ang="0">
                    <a:pos x="920" y="647"/>
                  </a:cxn>
                  <a:cxn ang="0">
                    <a:pos x="717" y="701"/>
                  </a:cxn>
                  <a:cxn ang="0">
                    <a:pos x="604" y="707"/>
                  </a:cxn>
                </a:cxnLst>
                <a:rect l="0" t="0" r="r" b="b"/>
                <a:pathLst>
                  <a:path w="1201" h="731">
                    <a:moveTo>
                      <a:pt x="604" y="0"/>
                    </a:moveTo>
                    <a:lnTo>
                      <a:pt x="484" y="6"/>
                    </a:lnTo>
                    <a:lnTo>
                      <a:pt x="370" y="30"/>
                    </a:lnTo>
                    <a:lnTo>
                      <a:pt x="263" y="60"/>
                    </a:lnTo>
                    <a:lnTo>
                      <a:pt x="179" y="108"/>
                    </a:lnTo>
                    <a:lnTo>
                      <a:pt x="101" y="162"/>
                    </a:lnTo>
                    <a:lnTo>
                      <a:pt x="48" y="222"/>
                    </a:lnTo>
                    <a:lnTo>
                      <a:pt x="12" y="294"/>
                    </a:lnTo>
                    <a:lnTo>
                      <a:pt x="6" y="330"/>
                    </a:lnTo>
                    <a:lnTo>
                      <a:pt x="0" y="366"/>
                    </a:lnTo>
                    <a:lnTo>
                      <a:pt x="6" y="401"/>
                    </a:lnTo>
                    <a:lnTo>
                      <a:pt x="12" y="437"/>
                    </a:lnTo>
                    <a:lnTo>
                      <a:pt x="48" y="509"/>
                    </a:lnTo>
                    <a:lnTo>
                      <a:pt x="101" y="569"/>
                    </a:lnTo>
                    <a:lnTo>
                      <a:pt x="179" y="623"/>
                    </a:lnTo>
                    <a:lnTo>
                      <a:pt x="263" y="671"/>
                    </a:lnTo>
                    <a:lnTo>
                      <a:pt x="370" y="701"/>
                    </a:lnTo>
                    <a:lnTo>
                      <a:pt x="484" y="725"/>
                    </a:lnTo>
                    <a:lnTo>
                      <a:pt x="604" y="731"/>
                    </a:lnTo>
                    <a:lnTo>
                      <a:pt x="723" y="725"/>
                    </a:lnTo>
                    <a:lnTo>
                      <a:pt x="837" y="701"/>
                    </a:lnTo>
                    <a:lnTo>
                      <a:pt x="938" y="671"/>
                    </a:lnTo>
                    <a:lnTo>
                      <a:pt x="1028" y="623"/>
                    </a:lnTo>
                    <a:lnTo>
                      <a:pt x="1100" y="569"/>
                    </a:lnTo>
                    <a:lnTo>
                      <a:pt x="1153" y="509"/>
                    </a:lnTo>
                    <a:lnTo>
                      <a:pt x="1189" y="437"/>
                    </a:lnTo>
                    <a:lnTo>
                      <a:pt x="1201" y="401"/>
                    </a:lnTo>
                    <a:lnTo>
                      <a:pt x="1201" y="366"/>
                    </a:lnTo>
                    <a:lnTo>
                      <a:pt x="1201" y="330"/>
                    </a:lnTo>
                    <a:lnTo>
                      <a:pt x="1189" y="294"/>
                    </a:lnTo>
                    <a:lnTo>
                      <a:pt x="1153" y="222"/>
                    </a:lnTo>
                    <a:lnTo>
                      <a:pt x="1100" y="162"/>
                    </a:lnTo>
                    <a:lnTo>
                      <a:pt x="1028" y="108"/>
                    </a:lnTo>
                    <a:lnTo>
                      <a:pt x="938" y="60"/>
                    </a:lnTo>
                    <a:lnTo>
                      <a:pt x="837" y="30"/>
                    </a:lnTo>
                    <a:lnTo>
                      <a:pt x="723" y="6"/>
                    </a:lnTo>
                    <a:lnTo>
                      <a:pt x="604" y="0"/>
                    </a:lnTo>
                    <a:lnTo>
                      <a:pt x="604" y="0"/>
                    </a:lnTo>
                    <a:close/>
                    <a:moveTo>
                      <a:pt x="604" y="707"/>
                    </a:moveTo>
                    <a:lnTo>
                      <a:pt x="490" y="701"/>
                    </a:lnTo>
                    <a:lnTo>
                      <a:pt x="382" y="683"/>
                    </a:lnTo>
                    <a:lnTo>
                      <a:pt x="287" y="647"/>
                    </a:lnTo>
                    <a:lnTo>
                      <a:pt x="203" y="611"/>
                    </a:lnTo>
                    <a:lnTo>
                      <a:pt x="131" y="557"/>
                    </a:lnTo>
                    <a:lnTo>
                      <a:pt x="83" y="497"/>
                    </a:lnTo>
                    <a:lnTo>
                      <a:pt x="48" y="437"/>
                    </a:lnTo>
                    <a:lnTo>
                      <a:pt x="42" y="401"/>
                    </a:lnTo>
                    <a:lnTo>
                      <a:pt x="36" y="366"/>
                    </a:lnTo>
                    <a:lnTo>
                      <a:pt x="42" y="330"/>
                    </a:lnTo>
                    <a:lnTo>
                      <a:pt x="48" y="300"/>
                    </a:lnTo>
                    <a:lnTo>
                      <a:pt x="83" y="234"/>
                    </a:lnTo>
                    <a:lnTo>
                      <a:pt x="131" y="174"/>
                    </a:lnTo>
                    <a:lnTo>
                      <a:pt x="203" y="126"/>
                    </a:lnTo>
                    <a:lnTo>
                      <a:pt x="287" y="84"/>
                    </a:lnTo>
                    <a:lnTo>
                      <a:pt x="382" y="54"/>
                    </a:lnTo>
                    <a:lnTo>
                      <a:pt x="490" y="30"/>
                    </a:lnTo>
                    <a:lnTo>
                      <a:pt x="604" y="24"/>
                    </a:lnTo>
                    <a:lnTo>
                      <a:pt x="717" y="30"/>
                    </a:lnTo>
                    <a:lnTo>
                      <a:pt x="825" y="54"/>
                    </a:lnTo>
                    <a:lnTo>
                      <a:pt x="920" y="84"/>
                    </a:lnTo>
                    <a:lnTo>
                      <a:pt x="1004" y="126"/>
                    </a:lnTo>
                    <a:lnTo>
                      <a:pt x="1070" y="174"/>
                    </a:lnTo>
                    <a:lnTo>
                      <a:pt x="1124" y="234"/>
                    </a:lnTo>
                    <a:lnTo>
                      <a:pt x="1153" y="300"/>
                    </a:lnTo>
                    <a:lnTo>
                      <a:pt x="1165" y="366"/>
                    </a:lnTo>
                    <a:lnTo>
                      <a:pt x="1153" y="437"/>
                    </a:lnTo>
                    <a:lnTo>
                      <a:pt x="1124" y="497"/>
                    </a:lnTo>
                    <a:lnTo>
                      <a:pt x="1070" y="557"/>
                    </a:lnTo>
                    <a:lnTo>
                      <a:pt x="1004" y="611"/>
                    </a:lnTo>
                    <a:lnTo>
                      <a:pt x="920" y="647"/>
                    </a:lnTo>
                    <a:lnTo>
                      <a:pt x="825" y="683"/>
                    </a:lnTo>
                    <a:lnTo>
                      <a:pt x="717" y="701"/>
                    </a:lnTo>
                    <a:lnTo>
                      <a:pt x="604" y="707"/>
                    </a:lnTo>
                    <a:lnTo>
                      <a:pt x="604" y="707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>
                      <a:gamma/>
                      <a:tint val="96863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12" name="Freeform 1060"/>
              <p:cNvSpPr>
                <a:spLocks/>
              </p:cNvSpPr>
              <p:nvPr/>
            </p:nvSpPr>
            <p:spPr bwMode="hidden">
              <a:xfrm>
                <a:off x="4128" y="3366"/>
                <a:ext cx="544" cy="737"/>
              </a:xfrm>
              <a:custGeom>
                <a:avLst/>
                <a:gdLst/>
                <a:ahLst/>
                <a:cxnLst>
                  <a:cxn ang="0">
                    <a:pos x="24" y="402"/>
                  </a:cxn>
                  <a:cxn ang="0">
                    <a:pos x="36" y="330"/>
                  </a:cxn>
                  <a:cxn ang="0">
                    <a:pos x="66" y="264"/>
                  </a:cxn>
                  <a:cxn ang="0">
                    <a:pos x="108" y="204"/>
                  </a:cxn>
                  <a:cxn ang="0">
                    <a:pos x="173" y="150"/>
                  </a:cxn>
                  <a:cxn ang="0">
                    <a:pos x="251" y="102"/>
                  </a:cxn>
                  <a:cxn ang="0">
                    <a:pos x="335" y="60"/>
                  </a:cxn>
                  <a:cxn ang="0">
                    <a:pos x="436" y="30"/>
                  </a:cxn>
                  <a:cxn ang="0">
                    <a:pos x="544" y="12"/>
                  </a:cxn>
                  <a:cxn ang="0">
                    <a:pos x="544" y="0"/>
                  </a:cxn>
                  <a:cxn ang="0">
                    <a:pos x="430" y="18"/>
                  </a:cxn>
                  <a:cxn ang="0">
                    <a:pos x="329" y="48"/>
                  </a:cxn>
                  <a:cxn ang="0">
                    <a:pos x="233" y="90"/>
                  </a:cxn>
                  <a:cxn ang="0">
                    <a:pos x="155" y="138"/>
                  </a:cxn>
                  <a:cxn ang="0">
                    <a:pos x="90" y="198"/>
                  </a:cxn>
                  <a:cxn ang="0">
                    <a:pos x="42" y="258"/>
                  </a:cxn>
                  <a:cxn ang="0">
                    <a:pos x="12" y="330"/>
                  </a:cxn>
                  <a:cxn ang="0">
                    <a:pos x="0" y="402"/>
                  </a:cxn>
                  <a:cxn ang="0">
                    <a:pos x="6" y="455"/>
                  </a:cxn>
                  <a:cxn ang="0">
                    <a:pos x="18" y="503"/>
                  </a:cxn>
                  <a:cxn ang="0">
                    <a:pos x="42" y="545"/>
                  </a:cxn>
                  <a:cxn ang="0">
                    <a:pos x="78" y="593"/>
                  </a:cxn>
                  <a:cxn ang="0">
                    <a:pos x="114" y="635"/>
                  </a:cxn>
                  <a:cxn ang="0">
                    <a:pos x="161" y="671"/>
                  </a:cxn>
                  <a:cxn ang="0">
                    <a:pos x="221" y="707"/>
                  </a:cxn>
                  <a:cxn ang="0">
                    <a:pos x="281" y="737"/>
                  </a:cxn>
                  <a:cxn ang="0">
                    <a:pos x="323" y="737"/>
                  </a:cxn>
                  <a:cxn ang="0">
                    <a:pos x="257" y="707"/>
                  </a:cxn>
                  <a:cxn ang="0">
                    <a:pos x="203" y="671"/>
                  </a:cxn>
                  <a:cxn ang="0">
                    <a:pos x="149" y="635"/>
                  </a:cxn>
                  <a:cxn ang="0">
                    <a:pos x="108" y="593"/>
                  </a:cxn>
                  <a:cxn ang="0">
                    <a:pos x="72" y="551"/>
                  </a:cxn>
                  <a:cxn ang="0">
                    <a:pos x="48" y="503"/>
                  </a:cxn>
                  <a:cxn ang="0">
                    <a:pos x="30" y="455"/>
                  </a:cxn>
                  <a:cxn ang="0">
                    <a:pos x="24" y="402"/>
                  </a:cxn>
                  <a:cxn ang="0">
                    <a:pos x="24" y="402"/>
                  </a:cxn>
                </a:cxnLst>
                <a:rect l="0" t="0" r="r" b="b"/>
                <a:pathLst>
                  <a:path w="544" h="737">
                    <a:moveTo>
                      <a:pt x="24" y="402"/>
                    </a:moveTo>
                    <a:lnTo>
                      <a:pt x="36" y="330"/>
                    </a:lnTo>
                    <a:lnTo>
                      <a:pt x="66" y="264"/>
                    </a:lnTo>
                    <a:lnTo>
                      <a:pt x="108" y="204"/>
                    </a:lnTo>
                    <a:lnTo>
                      <a:pt x="173" y="150"/>
                    </a:lnTo>
                    <a:lnTo>
                      <a:pt x="251" y="102"/>
                    </a:lnTo>
                    <a:lnTo>
                      <a:pt x="335" y="60"/>
                    </a:lnTo>
                    <a:lnTo>
                      <a:pt x="436" y="30"/>
                    </a:lnTo>
                    <a:lnTo>
                      <a:pt x="544" y="12"/>
                    </a:lnTo>
                    <a:lnTo>
                      <a:pt x="544" y="0"/>
                    </a:lnTo>
                    <a:lnTo>
                      <a:pt x="430" y="18"/>
                    </a:lnTo>
                    <a:lnTo>
                      <a:pt x="329" y="48"/>
                    </a:lnTo>
                    <a:lnTo>
                      <a:pt x="233" y="90"/>
                    </a:lnTo>
                    <a:lnTo>
                      <a:pt x="155" y="138"/>
                    </a:lnTo>
                    <a:lnTo>
                      <a:pt x="90" y="198"/>
                    </a:lnTo>
                    <a:lnTo>
                      <a:pt x="42" y="258"/>
                    </a:lnTo>
                    <a:lnTo>
                      <a:pt x="12" y="330"/>
                    </a:lnTo>
                    <a:lnTo>
                      <a:pt x="0" y="402"/>
                    </a:lnTo>
                    <a:lnTo>
                      <a:pt x="6" y="455"/>
                    </a:lnTo>
                    <a:lnTo>
                      <a:pt x="18" y="503"/>
                    </a:lnTo>
                    <a:lnTo>
                      <a:pt x="42" y="545"/>
                    </a:lnTo>
                    <a:lnTo>
                      <a:pt x="78" y="593"/>
                    </a:lnTo>
                    <a:lnTo>
                      <a:pt x="114" y="635"/>
                    </a:lnTo>
                    <a:lnTo>
                      <a:pt x="161" y="671"/>
                    </a:lnTo>
                    <a:lnTo>
                      <a:pt x="221" y="707"/>
                    </a:lnTo>
                    <a:lnTo>
                      <a:pt x="281" y="737"/>
                    </a:lnTo>
                    <a:lnTo>
                      <a:pt x="323" y="737"/>
                    </a:lnTo>
                    <a:lnTo>
                      <a:pt x="257" y="707"/>
                    </a:lnTo>
                    <a:lnTo>
                      <a:pt x="203" y="671"/>
                    </a:lnTo>
                    <a:lnTo>
                      <a:pt x="149" y="635"/>
                    </a:lnTo>
                    <a:lnTo>
                      <a:pt x="108" y="593"/>
                    </a:lnTo>
                    <a:lnTo>
                      <a:pt x="72" y="551"/>
                    </a:lnTo>
                    <a:lnTo>
                      <a:pt x="48" y="503"/>
                    </a:lnTo>
                    <a:lnTo>
                      <a:pt x="30" y="455"/>
                    </a:lnTo>
                    <a:lnTo>
                      <a:pt x="24" y="402"/>
                    </a:lnTo>
                    <a:lnTo>
                      <a:pt x="24" y="40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>
                      <a:gamma/>
                      <a:tint val="96863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13" name="Freeform 1061"/>
              <p:cNvSpPr>
                <a:spLocks/>
              </p:cNvSpPr>
              <p:nvPr/>
            </p:nvSpPr>
            <p:spPr bwMode="hidden">
              <a:xfrm>
                <a:off x="4792" y="3360"/>
                <a:ext cx="609" cy="252"/>
              </a:xfrm>
              <a:custGeom>
                <a:avLst/>
                <a:gdLst/>
                <a:ahLst/>
                <a:cxnLst>
                  <a:cxn ang="0">
                    <a:pos x="12" y="12"/>
                  </a:cxn>
                  <a:cxn ang="0">
                    <a:pos x="113" y="18"/>
                  </a:cxn>
                  <a:cxn ang="0">
                    <a:pos x="203" y="30"/>
                  </a:cxn>
                  <a:cxn ang="0">
                    <a:pos x="292" y="48"/>
                  </a:cxn>
                  <a:cxn ang="0">
                    <a:pos x="376" y="78"/>
                  </a:cxn>
                  <a:cxn ang="0">
                    <a:pos x="448" y="114"/>
                  </a:cxn>
                  <a:cxn ang="0">
                    <a:pos x="514" y="156"/>
                  </a:cxn>
                  <a:cxn ang="0">
                    <a:pos x="567" y="198"/>
                  </a:cxn>
                  <a:cxn ang="0">
                    <a:pos x="609" y="252"/>
                  </a:cxn>
                  <a:cxn ang="0">
                    <a:pos x="609" y="216"/>
                  </a:cxn>
                  <a:cxn ang="0">
                    <a:pos x="561" y="168"/>
                  </a:cxn>
                  <a:cxn ang="0">
                    <a:pos x="502" y="126"/>
                  </a:cxn>
                  <a:cxn ang="0">
                    <a:pos x="436" y="90"/>
                  </a:cxn>
                  <a:cxn ang="0">
                    <a:pos x="364" y="60"/>
                  </a:cxn>
                  <a:cxn ang="0">
                    <a:pos x="286" y="36"/>
                  </a:cxn>
                  <a:cxn ang="0">
                    <a:pos x="197" y="18"/>
                  </a:cxn>
                  <a:cxn ang="0">
                    <a:pos x="107" y="6"/>
                  </a:cxn>
                  <a:cxn ang="0">
                    <a:pos x="12" y="0"/>
                  </a:cxn>
                  <a:cxn ang="0">
                    <a:pos x="6" y="0"/>
                  </a:cxn>
                  <a:cxn ang="0">
                    <a:pos x="0" y="0"/>
                  </a:cxn>
                  <a:cxn ang="0">
                    <a:pos x="0" y="12"/>
                  </a:cxn>
                  <a:cxn ang="0">
                    <a:pos x="6" y="12"/>
                  </a:cxn>
                  <a:cxn ang="0">
                    <a:pos x="12" y="12"/>
                  </a:cxn>
                  <a:cxn ang="0">
                    <a:pos x="12" y="12"/>
                  </a:cxn>
                </a:cxnLst>
                <a:rect l="0" t="0" r="r" b="b"/>
                <a:pathLst>
                  <a:path w="609" h="252">
                    <a:moveTo>
                      <a:pt x="12" y="12"/>
                    </a:moveTo>
                    <a:lnTo>
                      <a:pt x="113" y="18"/>
                    </a:lnTo>
                    <a:lnTo>
                      <a:pt x="203" y="30"/>
                    </a:lnTo>
                    <a:lnTo>
                      <a:pt x="292" y="48"/>
                    </a:lnTo>
                    <a:lnTo>
                      <a:pt x="376" y="78"/>
                    </a:lnTo>
                    <a:lnTo>
                      <a:pt x="448" y="114"/>
                    </a:lnTo>
                    <a:lnTo>
                      <a:pt x="514" y="156"/>
                    </a:lnTo>
                    <a:lnTo>
                      <a:pt x="567" y="198"/>
                    </a:lnTo>
                    <a:lnTo>
                      <a:pt x="609" y="252"/>
                    </a:lnTo>
                    <a:lnTo>
                      <a:pt x="609" y="216"/>
                    </a:lnTo>
                    <a:lnTo>
                      <a:pt x="561" y="168"/>
                    </a:lnTo>
                    <a:lnTo>
                      <a:pt x="502" y="126"/>
                    </a:lnTo>
                    <a:lnTo>
                      <a:pt x="436" y="90"/>
                    </a:lnTo>
                    <a:lnTo>
                      <a:pt x="364" y="60"/>
                    </a:lnTo>
                    <a:lnTo>
                      <a:pt x="286" y="36"/>
                    </a:lnTo>
                    <a:lnTo>
                      <a:pt x="197" y="18"/>
                    </a:lnTo>
                    <a:lnTo>
                      <a:pt x="107" y="6"/>
                    </a:lnTo>
                    <a:lnTo>
                      <a:pt x="12" y="0"/>
                    </a:ln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12"/>
                    </a:lnTo>
                    <a:lnTo>
                      <a:pt x="12" y="12"/>
                    </a:lnTo>
                    <a:lnTo>
                      <a:pt x="12" y="1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>
                      <a:gamma/>
                      <a:tint val="94118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14" name="Freeform 1062"/>
              <p:cNvSpPr>
                <a:spLocks/>
              </p:cNvSpPr>
              <p:nvPr/>
            </p:nvSpPr>
            <p:spPr bwMode="hidden">
              <a:xfrm>
                <a:off x="5246" y="4007"/>
                <a:ext cx="72" cy="54"/>
              </a:xfrm>
              <a:custGeom>
                <a:avLst/>
                <a:gdLst/>
                <a:ahLst/>
                <a:cxnLst>
                  <a:cxn ang="0">
                    <a:pos x="72" y="0"/>
                  </a:cxn>
                  <a:cxn ang="0">
                    <a:pos x="36" y="30"/>
                  </a:cxn>
                  <a:cxn ang="0">
                    <a:pos x="0" y="54"/>
                  </a:cxn>
                  <a:cxn ang="0">
                    <a:pos x="36" y="54"/>
                  </a:cxn>
                  <a:cxn ang="0">
                    <a:pos x="54" y="42"/>
                  </a:cxn>
                  <a:cxn ang="0">
                    <a:pos x="72" y="24"/>
                  </a:cxn>
                  <a:cxn ang="0">
                    <a:pos x="72" y="24"/>
                  </a:cxn>
                  <a:cxn ang="0">
                    <a:pos x="72" y="0"/>
                  </a:cxn>
                  <a:cxn ang="0">
                    <a:pos x="72" y="0"/>
                  </a:cxn>
                </a:cxnLst>
                <a:rect l="0" t="0" r="r" b="b"/>
                <a:pathLst>
                  <a:path w="72" h="54">
                    <a:moveTo>
                      <a:pt x="72" y="0"/>
                    </a:moveTo>
                    <a:lnTo>
                      <a:pt x="36" y="30"/>
                    </a:lnTo>
                    <a:lnTo>
                      <a:pt x="0" y="54"/>
                    </a:lnTo>
                    <a:lnTo>
                      <a:pt x="36" y="54"/>
                    </a:lnTo>
                    <a:lnTo>
                      <a:pt x="54" y="42"/>
                    </a:lnTo>
                    <a:lnTo>
                      <a:pt x="72" y="24"/>
                    </a:lnTo>
                    <a:lnTo>
                      <a:pt x="72" y="24"/>
                    </a:lnTo>
                    <a:lnTo>
                      <a:pt x="72" y="0"/>
                    </a:lnTo>
                    <a:lnTo>
                      <a:pt x="7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94118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15" name="Freeform 1063"/>
              <p:cNvSpPr>
                <a:spLocks/>
              </p:cNvSpPr>
              <p:nvPr/>
            </p:nvSpPr>
            <p:spPr bwMode="hidden">
              <a:xfrm>
                <a:off x="4505" y="4073"/>
                <a:ext cx="705" cy="108"/>
              </a:xfrm>
              <a:custGeom>
                <a:avLst/>
                <a:gdLst/>
                <a:ahLst/>
                <a:cxnLst>
                  <a:cxn ang="0">
                    <a:pos x="299" y="90"/>
                  </a:cxn>
                  <a:cxn ang="0">
                    <a:pos x="221" y="90"/>
                  </a:cxn>
                  <a:cxn ang="0">
                    <a:pos x="143" y="78"/>
                  </a:cxn>
                  <a:cxn ang="0">
                    <a:pos x="0" y="48"/>
                  </a:cxn>
                  <a:cxn ang="0">
                    <a:pos x="0" y="66"/>
                  </a:cxn>
                  <a:cxn ang="0">
                    <a:pos x="143" y="96"/>
                  </a:cxn>
                  <a:cxn ang="0">
                    <a:pos x="221" y="108"/>
                  </a:cxn>
                  <a:cxn ang="0">
                    <a:pos x="299" y="108"/>
                  </a:cxn>
                  <a:cxn ang="0">
                    <a:pos x="412" y="102"/>
                  </a:cxn>
                  <a:cxn ang="0">
                    <a:pos x="520" y="84"/>
                  </a:cxn>
                  <a:cxn ang="0">
                    <a:pos x="615" y="60"/>
                  </a:cxn>
                  <a:cxn ang="0">
                    <a:pos x="705" y="24"/>
                  </a:cxn>
                  <a:cxn ang="0">
                    <a:pos x="705" y="0"/>
                  </a:cxn>
                  <a:cxn ang="0">
                    <a:pos x="615" y="42"/>
                  </a:cxn>
                  <a:cxn ang="0">
                    <a:pos x="520" y="66"/>
                  </a:cxn>
                  <a:cxn ang="0">
                    <a:pos x="412" y="84"/>
                  </a:cxn>
                  <a:cxn ang="0">
                    <a:pos x="299" y="90"/>
                  </a:cxn>
                  <a:cxn ang="0">
                    <a:pos x="299" y="90"/>
                  </a:cxn>
                </a:cxnLst>
                <a:rect l="0" t="0" r="r" b="b"/>
                <a:pathLst>
                  <a:path w="705" h="108">
                    <a:moveTo>
                      <a:pt x="299" y="90"/>
                    </a:moveTo>
                    <a:lnTo>
                      <a:pt x="221" y="90"/>
                    </a:lnTo>
                    <a:lnTo>
                      <a:pt x="143" y="78"/>
                    </a:lnTo>
                    <a:lnTo>
                      <a:pt x="0" y="48"/>
                    </a:lnTo>
                    <a:lnTo>
                      <a:pt x="0" y="66"/>
                    </a:lnTo>
                    <a:lnTo>
                      <a:pt x="143" y="96"/>
                    </a:lnTo>
                    <a:lnTo>
                      <a:pt x="221" y="108"/>
                    </a:lnTo>
                    <a:lnTo>
                      <a:pt x="299" y="108"/>
                    </a:lnTo>
                    <a:lnTo>
                      <a:pt x="412" y="102"/>
                    </a:lnTo>
                    <a:lnTo>
                      <a:pt x="520" y="84"/>
                    </a:lnTo>
                    <a:lnTo>
                      <a:pt x="615" y="60"/>
                    </a:lnTo>
                    <a:lnTo>
                      <a:pt x="705" y="24"/>
                    </a:lnTo>
                    <a:lnTo>
                      <a:pt x="705" y="0"/>
                    </a:lnTo>
                    <a:lnTo>
                      <a:pt x="615" y="42"/>
                    </a:lnTo>
                    <a:lnTo>
                      <a:pt x="520" y="66"/>
                    </a:lnTo>
                    <a:lnTo>
                      <a:pt x="412" y="84"/>
                    </a:lnTo>
                    <a:lnTo>
                      <a:pt x="299" y="90"/>
                    </a:lnTo>
                    <a:lnTo>
                      <a:pt x="299" y="9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94118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16" name="Freeform 1064"/>
              <p:cNvSpPr>
                <a:spLocks/>
              </p:cNvSpPr>
              <p:nvPr/>
            </p:nvSpPr>
            <p:spPr bwMode="hidden">
              <a:xfrm>
                <a:off x="5336" y="3654"/>
                <a:ext cx="143" cy="341"/>
              </a:xfrm>
              <a:custGeom>
                <a:avLst/>
                <a:gdLst/>
                <a:ahLst/>
                <a:cxnLst>
                  <a:cxn ang="0">
                    <a:pos x="119" y="114"/>
                  </a:cxn>
                  <a:cxn ang="0">
                    <a:pos x="113" y="173"/>
                  </a:cxn>
                  <a:cxn ang="0">
                    <a:pos x="89" y="239"/>
                  </a:cxn>
                  <a:cxn ang="0">
                    <a:pos x="47" y="293"/>
                  </a:cxn>
                  <a:cxn ang="0">
                    <a:pos x="0" y="341"/>
                  </a:cxn>
                  <a:cxn ang="0">
                    <a:pos x="29" y="341"/>
                  </a:cxn>
                  <a:cxn ang="0">
                    <a:pos x="77" y="287"/>
                  </a:cxn>
                  <a:cxn ang="0">
                    <a:pos x="113" y="233"/>
                  </a:cxn>
                  <a:cxn ang="0">
                    <a:pos x="137" y="173"/>
                  </a:cxn>
                  <a:cxn ang="0">
                    <a:pos x="143" y="114"/>
                  </a:cxn>
                  <a:cxn ang="0">
                    <a:pos x="137" y="60"/>
                  </a:cxn>
                  <a:cxn ang="0">
                    <a:pos x="119" y="0"/>
                  </a:cxn>
                  <a:cxn ang="0">
                    <a:pos x="89" y="0"/>
                  </a:cxn>
                  <a:cxn ang="0">
                    <a:pos x="113" y="60"/>
                  </a:cxn>
                  <a:cxn ang="0">
                    <a:pos x="119" y="114"/>
                  </a:cxn>
                  <a:cxn ang="0">
                    <a:pos x="119" y="114"/>
                  </a:cxn>
                </a:cxnLst>
                <a:rect l="0" t="0" r="r" b="b"/>
                <a:pathLst>
                  <a:path w="143" h="341">
                    <a:moveTo>
                      <a:pt x="119" y="114"/>
                    </a:moveTo>
                    <a:lnTo>
                      <a:pt x="113" y="173"/>
                    </a:lnTo>
                    <a:lnTo>
                      <a:pt x="89" y="239"/>
                    </a:lnTo>
                    <a:lnTo>
                      <a:pt x="47" y="293"/>
                    </a:lnTo>
                    <a:lnTo>
                      <a:pt x="0" y="341"/>
                    </a:lnTo>
                    <a:lnTo>
                      <a:pt x="29" y="341"/>
                    </a:lnTo>
                    <a:lnTo>
                      <a:pt x="77" y="287"/>
                    </a:lnTo>
                    <a:lnTo>
                      <a:pt x="113" y="233"/>
                    </a:lnTo>
                    <a:lnTo>
                      <a:pt x="137" y="173"/>
                    </a:lnTo>
                    <a:lnTo>
                      <a:pt x="143" y="114"/>
                    </a:lnTo>
                    <a:lnTo>
                      <a:pt x="137" y="60"/>
                    </a:lnTo>
                    <a:lnTo>
                      <a:pt x="119" y="0"/>
                    </a:lnTo>
                    <a:lnTo>
                      <a:pt x="89" y="0"/>
                    </a:lnTo>
                    <a:lnTo>
                      <a:pt x="113" y="60"/>
                    </a:lnTo>
                    <a:lnTo>
                      <a:pt x="119" y="114"/>
                    </a:lnTo>
                    <a:lnTo>
                      <a:pt x="119" y="114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94118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17" name="Freeform 1065"/>
              <p:cNvSpPr>
                <a:spLocks/>
              </p:cNvSpPr>
              <p:nvPr/>
            </p:nvSpPr>
            <p:spPr bwMode="hidden">
              <a:xfrm>
                <a:off x="5061" y="3624"/>
                <a:ext cx="83" cy="90"/>
              </a:xfrm>
              <a:custGeom>
                <a:avLst/>
                <a:gdLst/>
                <a:ahLst/>
                <a:cxnLst>
                  <a:cxn ang="0">
                    <a:pos x="59" y="90"/>
                  </a:cxn>
                  <a:cxn ang="0">
                    <a:pos x="83" y="84"/>
                  </a:cxn>
                  <a:cxn ang="0">
                    <a:pos x="71" y="60"/>
                  </a:cxn>
                  <a:cxn ang="0">
                    <a:pos x="53" y="42"/>
                  </a:cxn>
                  <a:cxn ang="0">
                    <a:pos x="6" y="0"/>
                  </a:cxn>
                  <a:cxn ang="0">
                    <a:pos x="0" y="18"/>
                  </a:cxn>
                  <a:cxn ang="0">
                    <a:pos x="35" y="48"/>
                  </a:cxn>
                  <a:cxn ang="0">
                    <a:pos x="59" y="90"/>
                  </a:cxn>
                  <a:cxn ang="0">
                    <a:pos x="59" y="90"/>
                  </a:cxn>
                </a:cxnLst>
                <a:rect l="0" t="0" r="r" b="b"/>
                <a:pathLst>
                  <a:path w="83" h="90">
                    <a:moveTo>
                      <a:pt x="59" y="90"/>
                    </a:moveTo>
                    <a:lnTo>
                      <a:pt x="83" y="84"/>
                    </a:lnTo>
                    <a:lnTo>
                      <a:pt x="71" y="60"/>
                    </a:lnTo>
                    <a:lnTo>
                      <a:pt x="53" y="42"/>
                    </a:lnTo>
                    <a:lnTo>
                      <a:pt x="6" y="0"/>
                    </a:lnTo>
                    <a:lnTo>
                      <a:pt x="0" y="18"/>
                    </a:lnTo>
                    <a:lnTo>
                      <a:pt x="35" y="48"/>
                    </a:lnTo>
                    <a:lnTo>
                      <a:pt x="59" y="90"/>
                    </a:lnTo>
                    <a:lnTo>
                      <a:pt x="59" y="9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94118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18" name="Freeform 1066"/>
              <p:cNvSpPr>
                <a:spLocks/>
              </p:cNvSpPr>
              <p:nvPr/>
            </p:nvSpPr>
            <p:spPr bwMode="hidden">
              <a:xfrm>
                <a:off x="4445" y="3552"/>
                <a:ext cx="717" cy="431"/>
              </a:xfrm>
              <a:custGeom>
                <a:avLst/>
                <a:gdLst/>
                <a:ahLst/>
                <a:cxnLst>
                  <a:cxn ang="0">
                    <a:pos x="693" y="216"/>
                  </a:cxn>
                  <a:cxn ang="0">
                    <a:pos x="687" y="257"/>
                  </a:cxn>
                  <a:cxn ang="0">
                    <a:pos x="669" y="293"/>
                  </a:cxn>
                  <a:cxn ang="0">
                    <a:pos x="633" y="329"/>
                  </a:cxn>
                  <a:cxn ang="0">
                    <a:pos x="598" y="359"/>
                  </a:cxn>
                  <a:cxn ang="0">
                    <a:pos x="544" y="383"/>
                  </a:cxn>
                  <a:cxn ang="0">
                    <a:pos x="490" y="401"/>
                  </a:cxn>
                  <a:cxn ang="0">
                    <a:pos x="424" y="413"/>
                  </a:cxn>
                  <a:cxn ang="0">
                    <a:pos x="359" y="419"/>
                  </a:cxn>
                  <a:cxn ang="0">
                    <a:pos x="293" y="413"/>
                  </a:cxn>
                  <a:cxn ang="0">
                    <a:pos x="227" y="401"/>
                  </a:cxn>
                  <a:cxn ang="0">
                    <a:pos x="173" y="383"/>
                  </a:cxn>
                  <a:cxn ang="0">
                    <a:pos x="119" y="359"/>
                  </a:cxn>
                  <a:cxn ang="0">
                    <a:pos x="84" y="329"/>
                  </a:cxn>
                  <a:cxn ang="0">
                    <a:pos x="48" y="293"/>
                  </a:cxn>
                  <a:cxn ang="0">
                    <a:pos x="30" y="257"/>
                  </a:cxn>
                  <a:cxn ang="0">
                    <a:pos x="24" y="216"/>
                  </a:cxn>
                  <a:cxn ang="0">
                    <a:pos x="30" y="174"/>
                  </a:cxn>
                  <a:cxn ang="0">
                    <a:pos x="48" y="138"/>
                  </a:cxn>
                  <a:cxn ang="0">
                    <a:pos x="84" y="102"/>
                  </a:cxn>
                  <a:cxn ang="0">
                    <a:pos x="119" y="72"/>
                  </a:cxn>
                  <a:cxn ang="0">
                    <a:pos x="173" y="48"/>
                  </a:cxn>
                  <a:cxn ang="0">
                    <a:pos x="227" y="30"/>
                  </a:cxn>
                  <a:cxn ang="0">
                    <a:pos x="293" y="18"/>
                  </a:cxn>
                  <a:cxn ang="0">
                    <a:pos x="359" y="12"/>
                  </a:cxn>
                  <a:cxn ang="0">
                    <a:pos x="418" y="18"/>
                  </a:cxn>
                  <a:cxn ang="0">
                    <a:pos x="478" y="30"/>
                  </a:cxn>
                  <a:cxn ang="0">
                    <a:pos x="532" y="48"/>
                  </a:cxn>
                  <a:cxn ang="0">
                    <a:pos x="580" y="66"/>
                  </a:cxn>
                  <a:cxn ang="0">
                    <a:pos x="586" y="48"/>
                  </a:cxn>
                  <a:cxn ang="0">
                    <a:pos x="478" y="12"/>
                  </a:cxn>
                  <a:cxn ang="0">
                    <a:pos x="418" y="6"/>
                  </a:cxn>
                  <a:cxn ang="0">
                    <a:pos x="359" y="0"/>
                  </a:cxn>
                  <a:cxn ang="0">
                    <a:pos x="287" y="6"/>
                  </a:cxn>
                  <a:cxn ang="0">
                    <a:pos x="221" y="18"/>
                  </a:cxn>
                  <a:cxn ang="0">
                    <a:pos x="161" y="36"/>
                  </a:cxn>
                  <a:cxn ang="0">
                    <a:pos x="107" y="66"/>
                  </a:cxn>
                  <a:cxn ang="0">
                    <a:pos x="60" y="96"/>
                  </a:cxn>
                  <a:cxn ang="0">
                    <a:pos x="30" y="132"/>
                  </a:cxn>
                  <a:cxn ang="0">
                    <a:pos x="6" y="174"/>
                  </a:cxn>
                  <a:cxn ang="0">
                    <a:pos x="0" y="216"/>
                  </a:cxn>
                  <a:cxn ang="0">
                    <a:pos x="6" y="257"/>
                  </a:cxn>
                  <a:cxn ang="0">
                    <a:pos x="30" y="299"/>
                  </a:cxn>
                  <a:cxn ang="0">
                    <a:pos x="60" y="335"/>
                  </a:cxn>
                  <a:cxn ang="0">
                    <a:pos x="107" y="371"/>
                  </a:cxn>
                  <a:cxn ang="0">
                    <a:pos x="161" y="395"/>
                  </a:cxn>
                  <a:cxn ang="0">
                    <a:pos x="221" y="413"/>
                  </a:cxn>
                  <a:cxn ang="0">
                    <a:pos x="287" y="425"/>
                  </a:cxn>
                  <a:cxn ang="0">
                    <a:pos x="359" y="431"/>
                  </a:cxn>
                  <a:cxn ang="0">
                    <a:pos x="430" y="425"/>
                  </a:cxn>
                  <a:cxn ang="0">
                    <a:pos x="496" y="413"/>
                  </a:cxn>
                  <a:cxn ang="0">
                    <a:pos x="562" y="395"/>
                  </a:cxn>
                  <a:cxn ang="0">
                    <a:pos x="610" y="371"/>
                  </a:cxn>
                  <a:cxn ang="0">
                    <a:pos x="657" y="335"/>
                  </a:cxn>
                  <a:cxn ang="0">
                    <a:pos x="687" y="299"/>
                  </a:cxn>
                  <a:cxn ang="0">
                    <a:pos x="711" y="257"/>
                  </a:cxn>
                  <a:cxn ang="0">
                    <a:pos x="717" y="216"/>
                  </a:cxn>
                  <a:cxn ang="0">
                    <a:pos x="717" y="204"/>
                  </a:cxn>
                  <a:cxn ang="0">
                    <a:pos x="711" y="192"/>
                  </a:cxn>
                  <a:cxn ang="0">
                    <a:pos x="687" y="198"/>
                  </a:cxn>
                  <a:cxn ang="0">
                    <a:pos x="693" y="210"/>
                  </a:cxn>
                  <a:cxn ang="0">
                    <a:pos x="693" y="216"/>
                  </a:cxn>
                  <a:cxn ang="0">
                    <a:pos x="693" y="216"/>
                  </a:cxn>
                </a:cxnLst>
                <a:rect l="0" t="0" r="r" b="b"/>
                <a:pathLst>
                  <a:path w="717" h="431">
                    <a:moveTo>
                      <a:pt x="693" y="216"/>
                    </a:moveTo>
                    <a:lnTo>
                      <a:pt x="687" y="257"/>
                    </a:lnTo>
                    <a:lnTo>
                      <a:pt x="669" y="293"/>
                    </a:lnTo>
                    <a:lnTo>
                      <a:pt x="633" y="329"/>
                    </a:lnTo>
                    <a:lnTo>
                      <a:pt x="598" y="359"/>
                    </a:lnTo>
                    <a:lnTo>
                      <a:pt x="544" y="383"/>
                    </a:lnTo>
                    <a:lnTo>
                      <a:pt x="490" y="401"/>
                    </a:lnTo>
                    <a:lnTo>
                      <a:pt x="424" y="413"/>
                    </a:lnTo>
                    <a:lnTo>
                      <a:pt x="359" y="419"/>
                    </a:lnTo>
                    <a:lnTo>
                      <a:pt x="293" y="413"/>
                    </a:lnTo>
                    <a:lnTo>
                      <a:pt x="227" y="401"/>
                    </a:lnTo>
                    <a:lnTo>
                      <a:pt x="173" y="383"/>
                    </a:lnTo>
                    <a:lnTo>
                      <a:pt x="119" y="359"/>
                    </a:lnTo>
                    <a:lnTo>
                      <a:pt x="84" y="329"/>
                    </a:lnTo>
                    <a:lnTo>
                      <a:pt x="48" y="293"/>
                    </a:lnTo>
                    <a:lnTo>
                      <a:pt x="30" y="257"/>
                    </a:lnTo>
                    <a:lnTo>
                      <a:pt x="24" y="216"/>
                    </a:lnTo>
                    <a:lnTo>
                      <a:pt x="30" y="174"/>
                    </a:lnTo>
                    <a:lnTo>
                      <a:pt x="48" y="138"/>
                    </a:lnTo>
                    <a:lnTo>
                      <a:pt x="84" y="102"/>
                    </a:lnTo>
                    <a:lnTo>
                      <a:pt x="119" y="72"/>
                    </a:lnTo>
                    <a:lnTo>
                      <a:pt x="173" y="48"/>
                    </a:lnTo>
                    <a:lnTo>
                      <a:pt x="227" y="30"/>
                    </a:lnTo>
                    <a:lnTo>
                      <a:pt x="293" y="18"/>
                    </a:lnTo>
                    <a:lnTo>
                      <a:pt x="359" y="12"/>
                    </a:lnTo>
                    <a:lnTo>
                      <a:pt x="418" y="18"/>
                    </a:lnTo>
                    <a:lnTo>
                      <a:pt x="478" y="30"/>
                    </a:lnTo>
                    <a:lnTo>
                      <a:pt x="532" y="48"/>
                    </a:lnTo>
                    <a:lnTo>
                      <a:pt x="580" y="66"/>
                    </a:lnTo>
                    <a:lnTo>
                      <a:pt x="586" y="48"/>
                    </a:lnTo>
                    <a:lnTo>
                      <a:pt x="478" y="12"/>
                    </a:lnTo>
                    <a:lnTo>
                      <a:pt x="418" y="6"/>
                    </a:lnTo>
                    <a:lnTo>
                      <a:pt x="359" y="0"/>
                    </a:lnTo>
                    <a:lnTo>
                      <a:pt x="287" y="6"/>
                    </a:lnTo>
                    <a:lnTo>
                      <a:pt x="221" y="18"/>
                    </a:lnTo>
                    <a:lnTo>
                      <a:pt x="161" y="36"/>
                    </a:lnTo>
                    <a:lnTo>
                      <a:pt x="107" y="66"/>
                    </a:lnTo>
                    <a:lnTo>
                      <a:pt x="60" y="96"/>
                    </a:lnTo>
                    <a:lnTo>
                      <a:pt x="30" y="132"/>
                    </a:lnTo>
                    <a:lnTo>
                      <a:pt x="6" y="174"/>
                    </a:lnTo>
                    <a:lnTo>
                      <a:pt x="0" y="216"/>
                    </a:lnTo>
                    <a:lnTo>
                      <a:pt x="6" y="257"/>
                    </a:lnTo>
                    <a:lnTo>
                      <a:pt x="30" y="299"/>
                    </a:lnTo>
                    <a:lnTo>
                      <a:pt x="60" y="335"/>
                    </a:lnTo>
                    <a:lnTo>
                      <a:pt x="107" y="371"/>
                    </a:lnTo>
                    <a:lnTo>
                      <a:pt x="161" y="395"/>
                    </a:lnTo>
                    <a:lnTo>
                      <a:pt x="221" y="413"/>
                    </a:lnTo>
                    <a:lnTo>
                      <a:pt x="287" y="425"/>
                    </a:lnTo>
                    <a:lnTo>
                      <a:pt x="359" y="431"/>
                    </a:lnTo>
                    <a:lnTo>
                      <a:pt x="430" y="425"/>
                    </a:lnTo>
                    <a:lnTo>
                      <a:pt x="496" y="413"/>
                    </a:lnTo>
                    <a:lnTo>
                      <a:pt x="562" y="395"/>
                    </a:lnTo>
                    <a:lnTo>
                      <a:pt x="610" y="371"/>
                    </a:lnTo>
                    <a:lnTo>
                      <a:pt x="657" y="335"/>
                    </a:lnTo>
                    <a:lnTo>
                      <a:pt x="687" y="299"/>
                    </a:lnTo>
                    <a:lnTo>
                      <a:pt x="711" y="257"/>
                    </a:lnTo>
                    <a:lnTo>
                      <a:pt x="717" y="216"/>
                    </a:lnTo>
                    <a:lnTo>
                      <a:pt x="717" y="204"/>
                    </a:lnTo>
                    <a:lnTo>
                      <a:pt x="711" y="192"/>
                    </a:lnTo>
                    <a:lnTo>
                      <a:pt x="687" y="198"/>
                    </a:lnTo>
                    <a:lnTo>
                      <a:pt x="693" y="210"/>
                    </a:lnTo>
                    <a:lnTo>
                      <a:pt x="693" y="216"/>
                    </a:lnTo>
                    <a:lnTo>
                      <a:pt x="693" y="216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96863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19" name="Freeform 1067"/>
              <p:cNvSpPr>
                <a:spLocks/>
              </p:cNvSpPr>
              <p:nvPr/>
            </p:nvSpPr>
            <p:spPr bwMode="hidden">
              <a:xfrm>
                <a:off x="4349" y="3510"/>
                <a:ext cx="909" cy="533"/>
              </a:xfrm>
              <a:custGeom>
                <a:avLst/>
                <a:gdLst/>
                <a:ahLst/>
                <a:cxnLst>
                  <a:cxn ang="0">
                    <a:pos x="616" y="0"/>
                  </a:cxn>
                  <a:cxn ang="0">
                    <a:pos x="616" y="18"/>
                  </a:cxn>
                  <a:cxn ang="0">
                    <a:pos x="724" y="60"/>
                  </a:cxn>
                  <a:cxn ang="0">
                    <a:pos x="765" y="84"/>
                  </a:cxn>
                  <a:cxn ang="0">
                    <a:pos x="807" y="114"/>
                  </a:cxn>
                  <a:cxn ang="0">
                    <a:pos x="837" y="144"/>
                  </a:cxn>
                  <a:cxn ang="0">
                    <a:pos x="861" y="180"/>
                  </a:cxn>
                  <a:cxn ang="0">
                    <a:pos x="873" y="216"/>
                  </a:cxn>
                  <a:cxn ang="0">
                    <a:pos x="879" y="258"/>
                  </a:cxn>
                  <a:cxn ang="0">
                    <a:pos x="873" y="311"/>
                  </a:cxn>
                  <a:cxn ang="0">
                    <a:pos x="843" y="359"/>
                  </a:cxn>
                  <a:cxn ang="0">
                    <a:pos x="807" y="401"/>
                  </a:cxn>
                  <a:cxn ang="0">
                    <a:pos x="753" y="443"/>
                  </a:cxn>
                  <a:cxn ang="0">
                    <a:pos x="694" y="473"/>
                  </a:cxn>
                  <a:cxn ang="0">
                    <a:pos x="622" y="497"/>
                  </a:cxn>
                  <a:cxn ang="0">
                    <a:pos x="538" y="509"/>
                  </a:cxn>
                  <a:cxn ang="0">
                    <a:pos x="455" y="515"/>
                  </a:cxn>
                  <a:cxn ang="0">
                    <a:pos x="371" y="509"/>
                  </a:cxn>
                  <a:cxn ang="0">
                    <a:pos x="287" y="497"/>
                  </a:cxn>
                  <a:cxn ang="0">
                    <a:pos x="215" y="473"/>
                  </a:cxn>
                  <a:cxn ang="0">
                    <a:pos x="156" y="443"/>
                  </a:cxn>
                  <a:cxn ang="0">
                    <a:pos x="102" y="401"/>
                  </a:cxn>
                  <a:cxn ang="0">
                    <a:pos x="66" y="359"/>
                  </a:cxn>
                  <a:cxn ang="0">
                    <a:pos x="36" y="311"/>
                  </a:cxn>
                  <a:cxn ang="0">
                    <a:pos x="30" y="258"/>
                  </a:cxn>
                  <a:cxn ang="0">
                    <a:pos x="36" y="222"/>
                  </a:cxn>
                  <a:cxn ang="0">
                    <a:pos x="48" y="186"/>
                  </a:cxn>
                  <a:cxn ang="0">
                    <a:pos x="66" y="156"/>
                  </a:cxn>
                  <a:cxn ang="0">
                    <a:pos x="90" y="126"/>
                  </a:cxn>
                  <a:cxn ang="0">
                    <a:pos x="66" y="114"/>
                  </a:cxn>
                  <a:cxn ang="0">
                    <a:pos x="36" y="144"/>
                  </a:cxn>
                  <a:cxn ang="0">
                    <a:pos x="18" y="180"/>
                  </a:cxn>
                  <a:cxn ang="0">
                    <a:pos x="6" y="216"/>
                  </a:cxn>
                  <a:cxn ang="0">
                    <a:pos x="0" y="258"/>
                  </a:cxn>
                  <a:cxn ang="0">
                    <a:pos x="12" y="311"/>
                  </a:cxn>
                  <a:cxn ang="0">
                    <a:pos x="36" y="365"/>
                  </a:cxn>
                  <a:cxn ang="0">
                    <a:pos x="78" y="413"/>
                  </a:cxn>
                  <a:cxn ang="0">
                    <a:pos x="132" y="449"/>
                  </a:cxn>
                  <a:cxn ang="0">
                    <a:pos x="203" y="485"/>
                  </a:cxn>
                  <a:cxn ang="0">
                    <a:pos x="275" y="509"/>
                  </a:cxn>
                  <a:cxn ang="0">
                    <a:pos x="365" y="527"/>
                  </a:cxn>
                  <a:cxn ang="0">
                    <a:pos x="455" y="533"/>
                  </a:cxn>
                  <a:cxn ang="0">
                    <a:pos x="544" y="527"/>
                  </a:cxn>
                  <a:cxn ang="0">
                    <a:pos x="634" y="509"/>
                  </a:cxn>
                  <a:cxn ang="0">
                    <a:pos x="712" y="485"/>
                  </a:cxn>
                  <a:cxn ang="0">
                    <a:pos x="777" y="449"/>
                  </a:cxn>
                  <a:cxn ang="0">
                    <a:pos x="831" y="413"/>
                  </a:cxn>
                  <a:cxn ang="0">
                    <a:pos x="873" y="365"/>
                  </a:cxn>
                  <a:cxn ang="0">
                    <a:pos x="897" y="311"/>
                  </a:cxn>
                  <a:cxn ang="0">
                    <a:pos x="909" y="258"/>
                  </a:cxn>
                  <a:cxn ang="0">
                    <a:pos x="903" y="216"/>
                  </a:cxn>
                  <a:cxn ang="0">
                    <a:pos x="885" y="174"/>
                  </a:cxn>
                  <a:cxn ang="0">
                    <a:pos x="861" y="132"/>
                  </a:cxn>
                  <a:cxn ang="0">
                    <a:pos x="825" y="102"/>
                  </a:cxn>
                  <a:cxn ang="0">
                    <a:pos x="783" y="66"/>
                  </a:cxn>
                  <a:cxn ang="0">
                    <a:pos x="735" y="42"/>
                  </a:cxn>
                  <a:cxn ang="0">
                    <a:pos x="616" y="0"/>
                  </a:cxn>
                  <a:cxn ang="0">
                    <a:pos x="616" y="0"/>
                  </a:cxn>
                </a:cxnLst>
                <a:rect l="0" t="0" r="r" b="b"/>
                <a:pathLst>
                  <a:path w="909" h="533">
                    <a:moveTo>
                      <a:pt x="616" y="0"/>
                    </a:moveTo>
                    <a:lnTo>
                      <a:pt x="616" y="18"/>
                    </a:lnTo>
                    <a:lnTo>
                      <a:pt x="724" y="60"/>
                    </a:lnTo>
                    <a:lnTo>
                      <a:pt x="765" y="84"/>
                    </a:lnTo>
                    <a:lnTo>
                      <a:pt x="807" y="114"/>
                    </a:lnTo>
                    <a:lnTo>
                      <a:pt x="837" y="144"/>
                    </a:lnTo>
                    <a:lnTo>
                      <a:pt x="861" y="180"/>
                    </a:lnTo>
                    <a:lnTo>
                      <a:pt x="873" y="216"/>
                    </a:lnTo>
                    <a:lnTo>
                      <a:pt x="879" y="258"/>
                    </a:lnTo>
                    <a:lnTo>
                      <a:pt x="873" y="311"/>
                    </a:lnTo>
                    <a:lnTo>
                      <a:pt x="843" y="359"/>
                    </a:lnTo>
                    <a:lnTo>
                      <a:pt x="807" y="401"/>
                    </a:lnTo>
                    <a:lnTo>
                      <a:pt x="753" y="443"/>
                    </a:lnTo>
                    <a:lnTo>
                      <a:pt x="694" y="473"/>
                    </a:lnTo>
                    <a:lnTo>
                      <a:pt x="622" y="497"/>
                    </a:lnTo>
                    <a:lnTo>
                      <a:pt x="538" y="509"/>
                    </a:lnTo>
                    <a:lnTo>
                      <a:pt x="455" y="515"/>
                    </a:lnTo>
                    <a:lnTo>
                      <a:pt x="371" y="509"/>
                    </a:lnTo>
                    <a:lnTo>
                      <a:pt x="287" y="497"/>
                    </a:lnTo>
                    <a:lnTo>
                      <a:pt x="215" y="473"/>
                    </a:lnTo>
                    <a:lnTo>
                      <a:pt x="156" y="443"/>
                    </a:lnTo>
                    <a:lnTo>
                      <a:pt x="102" y="401"/>
                    </a:lnTo>
                    <a:lnTo>
                      <a:pt x="66" y="359"/>
                    </a:lnTo>
                    <a:lnTo>
                      <a:pt x="36" y="311"/>
                    </a:lnTo>
                    <a:lnTo>
                      <a:pt x="30" y="258"/>
                    </a:lnTo>
                    <a:lnTo>
                      <a:pt x="36" y="222"/>
                    </a:lnTo>
                    <a:lnTo>
                      <a:pt x="48" y="186"/>
                    </a:lnTo>
                    <a:lnTo>
                      <a:pt x="66" y="156"/>
                    </a:lnTo>
                    <a:lnTo>
                      <a:pt x="90" y="126"/>
                    </a:lnTo>
                    <a:lnTo>
                      <a:pt x="66" y="114"/>
                    </a:lnTo>
                    <a:lnTo>
                      <a:pt x="36" y="144"/>
                    </a:lnTo>
                    <a:lnTo>
                      <a:pt x="18" y="180"/>
                    </a:lnTo>
                    <a:lnTo>
                      <a:pt x="6" y="216"/>
                    </a:lnTo>
                    <a:lnTo>
                      <a:pt x="0" y="258"/>
                    </a:lnTo>
                    <a:lnTo>
                      <a:pt x="12" y="311"/>
                    </a:lnTo>
                    <a:lnTo>
                      <a:pt x="36" y="365"/>
                    </a:lnTo>
                    <a:lnTo>
                      <a:pt x="78" y="413"/>
                    </a:lnTo>
                    <a:lnTo>
                      <a:pt x="132" y="449"/>
                    </a:lnTo>
                    <a:lnTo>
                      <a:pt x="203" y="485"/>
                    </a:lnTo>
                    <a:lnTo>
                      <a:pt x="275" y="509"/>
                    </a:lnTo>
                    <a:lnTo>
                      <a:pt x="365" y="527"/>
                    </a:lnTo>
                    <a:lnTo>
                      <a:pt x="455" y="533"/>
                    </a:lnTo>
                    <a:lnTo>
                      <a:pt x="544" y="527"/>
                    </a:lnTo>
                    <a:lnTo>
                      <a:pt x="634" y="509"/>
                    </a:lnTo>
                    <a:lnTo>
                      <a:pt x="712" y="485"/>
                    </a:lnTo>
                    <a:lnTo>
                      <a:pt x="777" y="449"/>
                    </a:lnTo>
                    <a:lnTo>
                      <a:pt x="831" y="413"/>
                    </a:lnTo>
                    <a:lnTo>
                      <a:pt x="873" y="365"/>
                    </a:lnTo>
                    <a:lnTo>
                      <a:pt x="897" y="311"/>
                    </a:lnTo>
                    <a:lnTo>
                      <a:pt x="909" y="258"/>
                    </a:lnTo>
                    <a:lnTo>
                      <a:pt x="903" y="216"/>
                    </a:lnTo>
                    <a:lnTo>
                      <a:pt x="885" y="174"/>
                    </a:lnTo>
                    <a:lnTo>
                      <a:pt x="861" y="132"/>
                    </a:lnTo>
                    <a:lnTo>
                      <a:pt x="825" y="102"/>
                    </a:lnTo>
                    <a:lnTo>
                      <a:pt x="783" y="66"/>
                    </a:lnTo>
                    <a:lnTo>
                      <a:pt x="735" y="42"/>
                    </a:lnTo>
                    <a:lnTo>
                      <a:pt x="616" y="0"/>
                    </a:lnTo>
                    <a:lnTo>
                      <a:pt x="616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>
                      <a:gamma/>
                      <a:tint val="96863"/>
                      <a:invGamma/>
                    </a:schemeClr>
                  </a:gs>
                  <a:gs pos="100000">
                    <a:schemeClr val="accent1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20" name="Freeform 1068"/>
              <p:cNvSpPr>
                <a:spLocks/>
              </p:cNvSpPr>
              <p:nvPr/>
            </p:nvSpPr>
            <p:spPr bwMode="hidden">
              <a:xfrm>
                <a:off x="4564" y="3492"/>
                <a:ext cx="365" cy="66"/>
              </a:xfrm>
              <a:custGeom>
                <a:avLst/>
                <a:gdLst/>
                <a:ahLst/>
                <a:cxnLst>
                  <a:cxn ang="0">
                    <a:pos x="240" y="18"/>
                  </a:cxn>
                  <a:cxn ang="0">
                    <a:pos x="299" y="24"/>
                  </a:cxn>
                  <a:cxn ang="0">
                    <a:pos x="359" y="30"/>
                  </a:cxn>
                  <a:cxn ang="0">
                    <a:pos x="365" y="12"/>
                  </a:cxn>
                  <a:cxn ang="0">
                    <a:pos x="305" y="6"/>
                  </a:cxn>
                  <a:cxn ang="0">
                    <a:pos x="240" y="0"/>
                  </a:cxn>
                  <a:cxn ang="0">
                    <a:pos x="174" y="6"/>
                  </a:cxn>
                  <a:cxn ang="0">
                    <a:pos x="114" y="12"/>
                  </a:cxn>
                  <a:cxn ang="0">
                    <a:pos x="0" y="42"/>
                  </a:cxn>
                  <a:cxn ang="0">
                    <a:pos x="0" y="66"/>
                  </a:cxn>
                  <a:cxn ang="0">
                    <a:pos x="54" y="48"/>
                  </a:cxn>
                  <a:cxn ang="0">
                    <a:pos x="114" y="30"/>
                  </a:cxn>
                  <a:cxn ang="0">
                    <a:pos x="174" y="24"/>
                  </a:cxn>
                  <a:cxn ang="0">
                    <a:pos x="240" y="18"/>
                  </a:cxn>
                  <a:cxn ang="0">
                    <a:pos x="240" y="18"/>
                  </a:cxn>
                </a:cxnLst>
                <a:rect l="0" t="0" r="r" b="b"/>
                <a:pathLst>
                  <a:path w="365" h="66">
                    <a:moveTo>
                      <a:pt x="240" y="18"/>
                    </a:moveTo>
                    <a:lnTo>
                      <a:pt x="299" y="24"/>
                    </a:lnTo>
                    <a:lnTo>
                      <a:pt x="359" y="30"/>
                    </a:lnTo>
                    <a:lnTo>
                      <a:pt x="365" y="12"/>
                    </a:lnTo>
                    <a:lnTo>
                      <a:pt x="305" y="6"/>
                    </a:lnTo>
                    <a:lnTo>
                      <a:pt x="240" y="0"/>
                    </a:lnTo>
                    <a:lnTo>
                      <a:pt x="174" y="6"/>
                    </a:lnTo>
                    <a:lnTo>
                      <a:pt x="114" y="12"/>
                    </a:lnTo>
                    <a:lnTo>
                      <a:pt x="0" y="42"/>
                    </a:lnTo>
                    <a:lnTo>
                      <a:pt x="0" y="66"/>
                    </a:lnTo>
                    <a:lnTo>
                      <a:pt x="54" y="48"/>
                    </a:lnTo>
                    <a:lnTo>
                      <a:pt x="114" y="30"/>
                    </a:lnTo>
                    <a:lnTo>
                      <a:pt x="174" y="24"/>
                    </a:lnTo>
                    <a:lnTo>
                      <a:pt x="240" y="18"/>
                    </a:lnTo>
                    <a:lnTo>
                      <a:pt x="240" y="18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>
                      <a:gamma/>
                      <a:tint val="96863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21" name="Freeform 1069"/>
              <p:cNvSpPr>
                <a:spLocks/>
              </p:cNvSpPr>
              <p:nvPr/>
            </p:nvSpPr>
            <p:spPr bwMode="hidden">
              <a:xfrm>
                <a:off x="4463" y="3558"/>
                <a:ext cx="66" cy="48"/>
              </a:xfrm>
              <a:custGeom>
                <a:avLst/>
                <a:gdLst/>
                <a:ahLst/>
                <a:cxnLst>
                  <a:cxn ang="0">
                    <a:pos x="66" y="18"/>
                  </a:cxn>
                  <a:cxn ang="0">
                    <a:pos x="48" y="0"/>
                  </a:cxn>
                  <a:cxn ang="0">
                    <a:pos x="24" y="12"/>
                  </a:cxn>
                  <a:cxn ang="0">
                    <a:pos x="0" y="30"/>
                  </a:cxn>
                  <a:cxn ang="0">
                    <a:pos x="12" y="48"/>
                  </a:cxn>
                  <a:cxn ang="0">
                    <a:pos x="42" y="30"/>
                  </a:cxn>
                  <a:cxn ang="0">
                    <a:pos x="66" y="18"/>
                  </a:cxn>
                  <a:cxn ang="0">
                    <a:pos x="66" y="18"/>
                  </a:cxn>
                </a:cxnLst>
                <a:rect l="0" t="0" r="r" b="b"/>
                <a:pathLst>
                  <a:path w="66" h="48">
                    <a:moveTo>
                      <a:pt x="66" y="18"/>
                    </a:moveTo>
                    <a:lnTo>
                      <a:pt x="48" y="0"/>
                    </a:lnTo>
                    <a:lnTo>
                      <a:pt x="24" y="12"/>
                    </a:lnTo>
                    <a:lnTo>
                      <a:pt x="0" y="30"/>
                    </a:lnTo>
                    <a:lnTo>
                      <a:pt x="12" y="48"/>
                    </a:lnTo>
                    <a:lnTo>
                      <a:pt x="42" y="30"/>
                    </a:lnTo>
                    <a:lnTo>
                      <a:pt x="66" y="18"/>
                    </a:lnTo>
                    <a:lnTo>
                      <a:pt x="66" y="18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>
                      <a:gamma/>
                      <a:tint val="96863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22" name="Freeform 1070"/>
              <p:cNvSpPr>
                <a:spLocks/>
              </p:cNvSpPr>
              <p:nvPr/>
            </p:nvSpPr>
            <p:spPr bwMode="hidden">
              <a:xfrm>
                <a:off x="5280" y="3186"/>
                <a:ext cx="383" cy="96"/>
              </a:xfrm>
              <a:custGeom>
                <a:avLst/>
                <a:gdLst/>
                <a:ahLst/>
                <a:cxnLst>
                  <a:cxn ang="0">
                    <a:pos x="209" y="96"/>
                  </a:cxn>
                  <a:cxn ang="0">
                    <a:pos x="143" y="90"/>
                  </a:cxn>
                  <a:cxn ang="0">
                    <a:pos x="83" y="66"/>
                  </a:cxn>
                  <a:cxn ang="0">
                    <a:pos x="35" y="36"/>
                  </a:cxn>
                  <a:cxn ang="0">
                    <a:pos x="6" y="0"/>
                  </a:cxn>
                  <a:cxn ang="0">
                    <a:pos x="0" y="6"/>
                  </a:cxn>
                  <a:cxn ang="0">
                    <a:pos x="29" y="42"/>
                  </a:cxn>
                  <a:cxn ang="0">
                    <a:pos x="77" y="72"/>
                  </a:cxn>
                  <a:cxn ang="0">
                    <a:pos x="137" y="90"/>
                  </a:cxn>
                  <a:cxn ang="0">
                    <a:pos x="209" y="96"/>
                  </a:cxn>
                  <a:cxn ang="0">
                    <a:pos x="263" y="90"/>
                  </a:cxn>
                  <a:cxn ang="0">
                    <a:pos x="311" y="84"/>
                  </a:cxn>
                  <a:cxn ang="0">
                    <a:pos x="352" y="66"/>
                  </a:cxn>
                  <a:cxn ang="0">
                    <a:pos x="382" y="42"/>
                  </a:cxn>
                  <a:cxn ang="0">
                    <a:pos x="376" y="42"/>
                  </a:cxn>
                  <a:cxn ang="0">
                    <a:pos x="346" y="66"/>
                  </a:cxn>
                  <a:cxn ang="0">
                    <a:pos x="305" y="78"/>
                  </a:cxn>
                  <a:cxn ang="0">
                    <a:pos x="263" y="90"/>
                  </a:cxn>
                  <a:cxn ang="0">
                    <a:pos x="209" y="96"/>
                  </a:cxn>
                  <a:cxn ang="0">
                    <a:pos x="209" y="96"/>
                  </a:cxn>
                </a:cxnLst>
                <a:rect l="0" t="0" r="r" b="b"/>
                <a:pathLst>
                  <a:path w="382" h="96">
                    <a:moveTo>
                      <a:pt x="209" y="96"/>
                    </a:moveTo>
                    <a:lnTo>
                      <a:pt x="143" y="90"/>
                    </a:lnTo>
                    <a:lnTo>
                      <a:pt x="83" y="66"/>
                    </a:lnTo>
                    <a:lnTo>
                      <a:pt x="35" y="36"/>
                    </a:lnTo>
                    <a:lnTo>
                      <a:pt x="6" y="0"/>
                    </a:lnTo>
                    <a:lnTo>
                      <a:pt x="0" y="6"/>
                    </a:lnTo>
                    <a:lnTo>
                      <a:pt x="29" y="42"/>
                    </a:lnTo>
                    <a:lnTo>
                      <a:pt x="77" y="72"/>
                    </a:lnTo>
                    <a:lnTo>
                      <a:pt x="137" y="90"/>
                    </a:lnTo>
                    <a:lnTo>
                      <a:pt x="209" y="96"/>
                    </a:lnTo>
                    <a:lnTo>
                      <a:pt x="263" y="90"/>
                    </a:lnTo>
                    <a:lnTo>
                      <a:pt x="311" y="84"/>
                    </a:lnTo>
                    <a:lnTo>
                      <a:pt x="352" y="66"/>
                    </a:lnTo>
                    <a:lnTo>
                      <a:pt x="382" y="42"/>
                    </a:lnTo>
                    <a:lnTo>
                      <a:pt x="376" y="42"/>
                    </a:lnTo>
                    <a:lnTo>
                      <a:pt x="346" y="66"/>
                    </a:lnTo>
                    <a:lnTo>
                      <a:pt x="305" y="78"/>
                    </a:lnTo>
                    <a:lnTo>
                      <a:pt x="263" y="90"/>
                    </a:lnTo>
                    <a:lnTo>
                      <a:pt x="209" y="96"/>
                    </a:lnTo>
                    <a:lnTo>
                      <a:pt x="209" y="96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bg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23" name="Freeform 1071"/>
              <p:cNvSpPr>
                <a:spLocks/>
              </p:cNvSpPr>
              <p:nvPr/>
            </p:nvSpPr>
            <p:spPr bwMode="hidden">
              <a:xfrm>
                <a:off x="5315" y="3024"/>
                <a:ext cx="258" cy="54"/>
              </a:xfrm>
              <a:custGeom>
                <a:avLst/>
                <a:gdLst/>
                <a:ahLst/>
                <a:cxnLst>
                  <a:cxn ang="0">
                    <a:pos x="174" y="0"/>
                  </a:cxn>
                  <a:cxn ang="0">
                    <a:pos x="216" y="6"/>
                  </a:cxn>
                  <a:cxn ang="0">
                    <a:pos x="258" y="12"/>
                  </a:cxn>
                  <a:cxn ang="0">
                    <a:pos x="252" y="6"/>
                  </a:cxn>
                  <a:cxn ang="0">
                    <a:pos x="216" y="0"/>
                  </a:cxn>
                  <a:cxn ang="0">
                    <a:pos x="174" y="0"/>
                  </a:cxn>
                  <a:cxn ang="0">
                    <a:pos x="120" y="6"/>
                  </a:cxn>
                  <a:cxn ang="0">
                    <a:pos x="78" y="12"/>
                  </a:cxn>
                  <a:cxn ang="0">
                    <a:pos x="36" y="30"/>
                  </a:cxn>
                  <a:cxn ang="0">
                    <a:pos x="0" y="48"/>
                  </a:cxn>
                  <a:cxn ang="0">
                    <a:pos x="6" y="54"/>
                  </a:cxn>
                  <a:cxn ang="0">
                    <a:pos x="36" y="36"/>
                  </a:cxn>
                  <a:cxn ang="0">
                    <a:pos x="78" y="18"/>
                  </a:cxn>
                  <a:cxn ang="0">
                    <a:pos x="120" y="6"/>
                  </a:cxn>
                  <a:cxn ang="0">
                    <a:pos x="174" y="0"/>
                  </a:cxn>
                  <a:cxn ang="0">
                    <a:pos x="174" y="0"/>
                  </a:cxn>
                </a:cxnLst>
                <a:rect l="0" t="0" r="r" b="b"/>
                <a:pathLst>
                  <a:path w="258" h="54">
                    <a:moveTo>
                      <a:pt x="174" y="0"/>
                    </a:moveTo>
                    <a:lnTo>
                      <a:pt x="216" y="6"/>
                    </a:lnTo>
                    <a:lnTo>
                      <a:pt x="258" y="12"/>
                    </a:lnTo>
                    <a:lnTo>
                      <a:pt x="252" y="6"/>
                    </a:lnTo>
                    <a:lnTo>
                      <a:pt x="216" y="0"/>
                    </a:lnTo>
                    <a:lnTo>
                      <a:pt x="174" y="0"/>
                    </a:lnTo>
                    <a:lnTo>
                      <a:pt x="120" y="6"/>
                    </a:lnTo>
                    <a:lnTo>
                      <a:pt x="78" y="12"/>
                    </a:lnTo>
                    <a:lnTo>
                      <a:pt x="36" y="30"/>
                    </a:lnTo>
                    <a:lnTo>
                      <a:pt x="0" y="48"/>
                    </a:lnTo>
                    <a:lnTo>
                      <a:pt x="6" y="54"/>
                    </a:lnTo>
                    <a:lnTo>
                      <a:pt x="36" y="36"/>
                    </a:lnTo>
                    <a:lnTo>
                      <a:pt x="78" y="18"/>
                    </a:lnTo>
                    <a:lnTo>
                      <a:pt x="120" y="6"/>
                    </a:lnTo>
                    <a:lnTo>
                      <a:pt x="174" y="0"/>
                    </a:lnTo>
                    <a:lnTo>
                      <a:pt x="174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bg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24" name="Freeform 1072"/>
              <p:cNvSpPr>
                <a:spLocks/>
              </p:cNvSpPr>
              <p:nvPr/>
            </p:nvSpPr>
            <p:spPr bwMode="hidden">
              <a:xfrm>
                <a:off x="5645" y="3066"/>
                <a:ext cx="60" cy="156"/>
              </a:xfrm>
              <a:custGeom>
                <a:avLst/>
                <a:gdLst/>
                <a:ahLst/>
                <a:cxnLst>
                  <a:cxn ang="0">
                    <a:pos x="54" y="90"/>
                  </a:cxn>
                  <a:cxn ang="0">
                    <a:pos x="48" y="126"/>
                  </a:cxn>
                  <a:cxn ang="0">
                    <a:pos x="24" y="156"/>
                  </a:cxn>
                  <a:cxn ang="0">
                    <a:pos x="30" y="156"/>
                  </a:cxn>
                  <a:cxn ang="0">
                    <a:pos x="54" y="126"/>
                  </a:cxn>
                  <a:cxn ang="0">
                    <a:pos x="60" y="90"/>
                  </a:cxn>
                  <a:cxn ang="0">
                    <a:pos x="54" y="66"/>
                  </a:cxn>
                  <a:cxn ang="0">
                    <a:pos x="48" y="42"/>
                  </a:cxn>
                  <a:cxn ang="0">
                    <a:pos x="30" y="18"/>
                  </a:cxn>
                  <a:cxn ang="0">
                    <a:pos x="6" y="0"/>
                  </a:cxn>
                  <a:cxn ang="0">
                    <a:pos x="0" y="6"/>
                  </a:cxn>
                  <a:cxn ang="0">
                    <a:pos x="24" y="24"/>
                  </a:cxn>
                  <a:cxn ang="0">
                    <a:pos x="42" y="42"/>
                  </a:cxn>
                  <a:cxn ang="0">
                    <a:pos x="48" y="66"/>
                  </a:cxn>
                  <a:cxn ang="0">
                    <a:pos x="54" y="90"/>
                  </a:cxn>
                  <a:cxn ang="0">
                    <a:pos x="54" y="90"/>
                  </a:cxn>
                </a:cxnLst>
                <a:rect l="0" t="0" r="r" b="b"/>
                <a:pathLst>
                  <a:path w="60" h="156">
                    <a:moveTo>
                      <a:pt x="54" y="90"/>
                    </a:moveTo>
                    <a:lnTo>
                      <a:pt x="48" y="126"/>
                    </a:lnTo>
                    <a:lnTo>
                      <a:pt x="24" y="156"/>
                    </a:lnTo>
                    <a:lnTo>
                      <a:pt x="30" y="156"/>
                    </a:lnTo>
                    <a:lnTo>
                      <a:pt x="54" y="126"/>
                    </a:lnTo>
                    <a:lnTo>
                      <a:pt x="60" y="90"/>
                    </a:lnTo>
                    <a:lnTo>
                      <a:pt x="54" y="66"/>
                    </a:lnTo>
                    <a:lnTo>
                      <a:pt x="48" y="42"/>
                    </a:lnTo>
                    <a:lnTo>
                      <a:pt x="30" y="18"/>
                    </a:lnTo>
                    <a:lnTo>
                      <a:pt x="6" y="0"/>
                    </a:lnTo>
                    <a:lnTo>
                      <a:pt x="0" y="6"/>
                    </a:lnTo>
                    <a:lnTo>
                      <a:pt x="24" y="24"/>
                    </a:lnTo>
                    <a:lnTo>
                      <a:pt x="42" y="42"/>
                    </a:lnTo>
                    <a:lnTo>
                      <a:pt x="48" y="66"/>
                    </a:lnTo>
                    <a:lnTo>
                      <a:pt x="54" y="90"/>
                    </a:lnTo>
                    <a:lnTo>
                      <a:pt x="54" y="9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bg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25" name="Freeform 1073"/>
              <p:cNvSpPr>
                <a:spLocks/>
              </p:cNvSpPr>
              <p:nvPr/>
            </p:nvSpPr>
            <p:spPr bwMode="hidden">
              <a:xfrm>
                <a:off x="5375" y="3246"/>
                <a:ext cx="192" cy="18"/>
              </a:xfrm>
              <a:custGeom>
                <a:avLst/>
                <a:gdLst/>
                <a:ahLst/>
                <a:cxnLst>
                  <a:cxn ang="0">
                    <a:pos x="114" y="12"/>
                  </a:cxn>
                  <a:cxn ang="0">
                    <a:pos x="72" y="6"/>
                  </a:cxn>
                  <a:cxn ang="0">
                    <a:pos x="30" y="0"/>
                  </a:cxn>
                  <a:cxn ang="0">
                    <a:pos x="0" y="0"/>
                  </a:cxn>
                  <a:cxn ang="0">
                    <a:pos x="54" y="12"/>
                  </a:cxn>
                  <a:cxn ang="0">
                    <a:pos x="114" y="18"/>
                  </a:cxn>
                  <a:cxn ang="0">
                    <a:pos x="156" y="18"/>
                  </a:cxn>
                  <a:cxn ang="0">
                    <a:pos x="192" y="12"/>
                  </a:cxn>
                  <a:cxn ang="0">
                    <a:pos x="186" y="0"/>
                  </a:cxn>
                  <a:cxn ang="0">
                    <a:pos x="150" y="6"/>
                  </a:cxn>
                  <a:cxn ang="0">
                    <a:pos x="114" y="12"/>
                  </a:cxn>
                  <a:cxn ang="0">
                    <a:pos x="114" y="12"/>
                  </a:cxn>
                </a:cxnLst>
                <a:rect l="0" t="0" r="r" b="b"/>
                <a:pathLst>
                  <a:path w="192" h="18">
                    <a:moveTo>
                      <a:pt x="114" y="12"/>
                    </a:moveTo>
                    <a:lnTo>
                      <a:pt x="72" y="6"/>
                    </a:lnTo>
                    <a:lnTo>
                      <a:pt x="30" y="0"/>
                    </a:lnTo>
                    <a:lnTo>
                      <a:pt x="0" y="0"/>
                    </a:lnTo>
                    <a:lnTo>
                      <a:pt x="54" y="12"/>
                    </a:lnTo>
                    <a:lnTo>
                      <a:pt x="114" y="18"/>
                    </a:lnTo>
                    <a:lnTo>
                      <a:pt x="156" y="18"/>
                    </a:lnTo>
                    <a:lnTo>
                      <a:pt x="192" y="12"/>
                    </a:lnTo>
                    <a:lnTo>
                      <a:pt x="186" y="0"/>
                    </a:lnTo>
                    <a:lnTo>
                      <a:pt x="150" y="6"/>
                    </a:lnTo>
                    <a:lnTo>
                      <a:pt x="114" y="12"/>
                    </a:lnTo>
                    <a:lnTo>
                      <a:pt x="114" y="1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bg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26" name="Freeform 1074"/>
              <p:cNvSpPr>
                <a:spLocks/>
              </p:cNvSpPr>
              <p:nvPr/>
            </p:nvSpPr>
            <p:spPr bwMode="hidden">
              <a:xfrm>
                <a:off x="5304" y="3042"/>
                <a:ext cx="161" cy="186"/>
              </a:xfrm>
              <a:custGeom>
                <a:avLst/>
                <a:gdLst/>
                <a:ahLst/>
                <a:cxnLst>
                  <a:cxn ang="0">
                    <a:pos x="11" y="114"/>
                  </a:cxn>
                  <a:cxn ang="0">
                    <a:pos x="17" y="96"/>
                  </a:cxn>
                  <a:cxn ang="0">
                    <a:pos x="23" y="78"/>
                  </a:cxn>
                  <a:cxn ang="0">
                    <a:pos x="53" y="42"/>
                  </a:cxn>
                  <a:cxn ang="0">
                    <a:pos x="101" y="18"/>
                  </a:cxn>
                  <a:cxn ang="0">
                    <a:pos x="155" y="6"/>
                  </a:cxn>
                  <a:cxn ang="0">
                    <a:pos x="161" y="0"/>
                  </a:cxn>
                  <a:cxn ang="0">
                    <a:pos x="95" y="12"/>
                  </a:cxn>
                  <a:cxn ang="0">
                    <a:pos x="47" y="36"/>
                  </a:cxn>
                  <a:cxn ang="0">
                    <a:pos x="11" y="72"/>
                  </a:cxn>
                  <a:cxn ang="0">
                    <a:pos x="5" y="90"/>
                  </a:cxn>
                  <a:cxn ang="0">
                    <a:pos x="0" y="114"/>
                  </a:cxn>
                  <a:cxn ang="0">
                    <a:pos x="11" y="150"/>
                  </a:cxn>
                  <a:cxn ang="0">
                    <a:pos x="23" y="168"/>
                  </a:cxn>
                  <a:cxn ang="0">
                    <a:pos x="41" y="186"/>
                  </a:cxn>
                  <a:cxn ang="0">
                    <a:pos x="65" y="186"/>
                  </a:cxn>
                  <a:cxn ang="0">
                    <a:pos x="41" y="168"/>
                  </a:cxn>
                  <a:cxn ang="0">
                    <a:pos x="23" y="150"/>
                  </a:cxn>
                  <a:cxn ang="0">
                    <a:pos x="17" y="132"/>
                  </a:cxn>
                  <a:cxn ang="0">
                    <a:pos x="11" y="114"/>
                  </a:cxn>
                  <a:cxn ang="0">
                    <a:pos x="11" y="114"/>
                  </a:cxn>
                </a:cxnLst>
                <a:rect l="0" t="0" r="r" b="b"/>
                <a:pathLst>
                  <a:path w="161" h="186">
                    <a:moveTo>
                      <a:pt x="11" y="114"/>
                    </a:moveTo>
                    <a:lnTo>
                      <a:pt x="17" y="96"/>
                    </a:lnTo>
                    <a:lnTo>
                      <a:pt x="23" y="78"/>
                    </a:lnTo>
                    <a:lnTo>
                      <a:pt x="53" y="42"/>
                    </a:lnTo>
                    <a:lnTo>
                      <a:pt x="101" y="18"/>
                    </a:lnTo>
                    <a:lnTo>
                      <a:pt x="155" y="6"/>
                    </a:lnTo>
                    <a:lnTo>
                      <a:pt x="161" y="0"/>
                    </a:lnTo>
                    <a:lnTo>
                      <a:pt x="95" y="12"/>
                    </a:lnTo>
                    <a:lnTo>
                      <a:pt x="47" y="36"/>
                    </a:lnTo>
                    <a:lnTo>
                      <a:pt x="11" y="72"/>
                    </a:lnTo>
                    <a:lnTo>
                      <a:pt x="5" y="90"/>
                    </a:lnTo>
                    <a:lnTo>
                      <a:pt x="0" y="114"/>
                    </a:lnTo>
                    <a:lnTo>
                      <a:pt x="11" y="150"/>
                    </a:lnTo>
                    <a:lnTo>
                      <a:pt x="23" y="168"/>
                    </a:lnTo>
                    <a:lnTo>
                      <a:pt x="41" y="186"/>
                    </a:lnTo>
                    <a:lnTo>
                      <a:pt x="65" y="186"/>
                    </a:lnTo>
                    <a:lnTo>
                      <a:pt x="41" y="168"/>
                    </a:lnTo>
                    <a:lnTo>
                      <a:pt x="23" y="150"/>
                    </a:lnTo>
                    <a:lnTo>
                      <a:pt x="17" y="132"/>
                    </a:lnTo>
                    <a:lnTo>
                      <a:pt x="11" y="114"/>
                    </a:lnTo>
                    <a:lnTo>
                      <a:pt x="11" y="114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27" name="Freeform 1075"/>
              <p:cNvSpPr>
                <a:spLocks/>
              </p:cNvSpPr>
              <p:nvPr/>
            </p:nvSpPr>
            <p:spPr bwMode="hidden">
              <a:xfrm>
                <a:off x="5489" y="3042"/>
                <a:ext cx="186" cy="210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66" y="12"/>
                  </a:cxn>
                  <a:cxn ang="0">
                    <a:pos x="119" y="36"/>
                  </a:cxn>
                  <a:cxn ang="0">
                    <a:pos x="155" y="72"/>
                  </a:cxn>
                  <a:cxn ang="0">
                    <a:pos x="161" y="90"/>
                  </a:cxn>
                  <a:cxn ang="0">
                    <a:pos x="167" y="114"/>
                  </a:cxn>
                  <a:cxn ang="0">
                    <a:pos x="161" y="138"/>
                  </a:cxn>
                  <a:cxn ang="0">
                    <a:pos x="149" y="162"/>
                  </a:cxn>
                  <a:cxn ang="0">
                    <a:pos x="119" y="180"/>
                  </a:cxn>
                  <a:cxn ang="0">
                    <a:pos x="90" y="198"/>
                  </a:cxn>
                  <a:cxn ang="0">
                    <a:pos x="96" y="210"/>
                  </a:cxn>
                  <a:cxn ang="0">
                    <a:pos x="131" y="192"/>
                  </a:cxn>
                  <a:cxn ang="0">
                    <a:pos x="161" y="168"/>
                  </a:cxn>
                  <a:cxn ang="0">
                    <a:pos x="179" y="144"/>
                  </a:cxn>
                  <a:cxn ang="0">
                    <a:pos x="185" y="114"/>
                  </a:cxn>
                  <a:cxn ang="0">
                    <a:pos x="179" y="90"/>
                  </a:cxn>
                  <a:cxn ang="0">
                    <a:pos x="173" y="66"/>
                  </a:cxn>
                  <a:cxn ang="0">
                    <a:pos x="155" y="48"/>
                  </a:cxn>
                  <a:cxn ang="0">
                    <a:pos x="131" y="30"/>
                  </a:cxn>
                  <a:cxn ang="0">
                    <a:pos x="72" y="6"/>
                  </a:cxn>
                  <a:cxn ang="0">
                    <a:pos x="0" y="0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85" h="210">
                    <a:moveTo>
                      <a:pt x="0" y="6"/>
                    </a:moveTo>
                    <a:lnTo>
                      <a:pt x="66" y="12"/>
                    </a:lnTo>
                    <a:lnTo>
                      <a:pt x="119" y="36"/>
                    </a:lnTo>
                    <a:lnTo>
                      <a:pt x="155" y="72"/>
                    </a:lnTo>
                    <a:lnTo>
                      <a:pt x="161" y="90"/>
                    </a:lnTo>
                    <a:lnTo>
                      <a:pt x="167" y="114"/>
                    </a:lnTo>
                    <a:lnTo>
                      <a:pt x="161" y="138"/>
                    </a:lnTo>
                    <a:lnTo>
                      <a:pt x="149" y="162"/>
                    </a:lnTo>
                    <a:lnTo>
                      <a:pt x="119" y="180"/>
                    </a:lnTo>
                    <a:lnTo>
                      <a:pt x="90" y="198"/>
                    </a:lnTo>
                    <a:lnTo>
                      <a:pt x="96" y="210"/>
                    </a:lnTo>
                    <a:lnTo>
                      <a:pt x="131" y="192"/>
                    </a:lnTo>
                    <a:lnTo>
                      <a:pt x="161" y="168"/>
                    </a:lnTo>
                    <a:lnTo>
                      <a:pt x="179" y="144"/>
                    </a:lnTo>
                    <a:lnTo>
                      <a:pt x="185" y="114"/>
                    </a:lnTo>
                    <a:lnTo>
                      <a:pt x="179" y="90"/>
                    </a:lnTo>
                    <a:lnTo>
                      <a:pt x="173" y="66"/>
                    </a:lnTo>
                    <a:lnTo>
                      <a:pt x="155" y="48"/>
                    </a:lnTo>
                    <a:lnTo>
                      <a:pt x="131" y="30"/>
                    </a:lnTo>
                    <a:lnTo>
                      <a:pt x="72" y="6"/>
                    </a:lnTo>
                    <a:lnTo>
                      <a:pt x="0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28" name="Freeform 1076"/>
              <p:cNvSpPr>
                <a:spLocks noEditPoints="1"/>
              </p:cNvSpPr>
              <p:nvPr/>
            </p:nvSpPr>
            <p:spPr bwMode="hidden">
              <a:xfrm>
                <a:off x="5345" y="3058"/>
                <a:ext cx="299" cy="186"/>
              </a:xfrm>
              <a:custGeom>
                <a:avLst/>
                <a:gdLst/>
                <a:ahLst/>
                <a:cxnLst>
                  <a:cxn ang="0">
                    <a:pos x="150" y="0"/>
                  </a:cxn>
                  <a:cxn ang="0">
                    <a:pos x="90" y="6"/>
                  </a:cxn>
                  <a:cxn ang="0">
                    <a:pos x="42" y="30"/>
                  </a:cxn>
                  <a:cxn ang="0">
                    <a:pos x="12" y="54"/>
                  </a:cxn>
                  <a:cxn ang="0">
                    <a:pos x="6" y="72"/>
                  </a:cxn>
                  <a:cxn ang="0">
                    <a:pos x="0" y="90"/>
                  </a:cxn>
                  <a:cxn ang="0">
                    <a:pos x="6" y="108"/>
                  </a:cxn>
                  <a:cxn ang="0">
                    <a:pos x="12" y="126"/>
                  </a:cxn>
                  <a:cxn ang="0">
                    <a:pos x="42" y="156"/>
                  </a:cxn>
                  <a:cxn ang="0">
                    <a:pos x="90" y="180"/>
                  </a:cxn>
                  <a:cxn ang="0">
                    <a:pos x="150" y="186"/>
                  </a:cxn>
                  <a:cxn ang="0">
                    <a:pos x="209" y="180"/>
                  </a:cxn>
                  <a:cxn ang="0">
                    <a:pos x="257" y="156"/>
                  </a:cxn>
                  <a:cxn ang="0">
                    <a:pos x="287" y="126"/>
                  </a:cxn>
                  <a:cxn ang="0">
                    <a:pos x="299" y="108"/>
                  </a:cxn>
                  <a:cxn ang="0">
                    <a:pos x="299" y="90"/>
                  </a:cxn>
                  <a:cxn ang="0">
                    <a:pos x="299" y="72"/>
                  </a:cxn>
                  <a:cxn ang="0">
                    <a:pos x="287" y="54"/>
                  </a:cxn>
                  <a:cxn ang="0">
                    <a:pos x="257" y="30"/>
                  </a:cxn>
                  <a:cxn ang="0">
                    <a:pos x="209" y="6"/>
                  </a:cxn>
                  <a:cxn ang="0">
                    <a:pos x="150" y="0"/>
                  </a:cxn>
                  <a:cxn ang="0">
                    <a:pos x="150" y="0"/>
                  </a:cxn>
                  <a:cxn ang="0">
                    <a:pos x="150" y="180"/>
                  </a:cxn>
                  <a:cxn ang="0">
                    <a:pos x="96" y="174"/>
                  </a:cxn>
                  <a:cxn ang="0">
                    <a:pos x="48" y="156"/>
                  </a:cxn>
                  <a:cxn ang="0">
                    <a:pos x="18" y="126"/>
                  </a:cxn>
                  <a:cxn ang="0">
                    <a:pos x="12" y="108"/>
                  </a:cxn>
                  <a:cxn ang="0">
                    <a:pos x="6" y="90"/>
                  </a:cxn>
                  <a:cxn ang="0">
                    <a:pos x="12" y="72"/>
                  </a:cxn>
                  <a:cxn ang="0">
                    <a:pos x="18" y="54"/>
                  </a:cxn>
                  <a:cxn ang="0">
                    <a:pos x="48" y="30"/>
                  </a:cxn>
                  <a:cxn ang="0">
                    <a:pos x="96" y="12"/>
                  </a:cxn>
                  <a:cxn ang="0">
                    <a:pos x="150" y="6"/>
                  </a:cxn>
                  <a:cxn ang="0">
                    <a:pos x="203" y="12"/>
                  </a:cxn>
                  <a:cxn ang="0">
                    <a:pos x="251" y="30"/>
                  </a:cxn>
                  <a:cxn ang="0">
                    <a:pos x="281" y="54"/>
                  </a:cxn>
                  <a:cxn ang="0">
                    <a:pos x="293" y="72"/>
                  </a:cxn>
                  <a:cxn ang="0">
                    <a:pos x="293" y="90"/>
                  </a:cxn>
                  <a:cxn ang="0">
                    <a:pos x="293" y="108"/>
                  </a:cxn>
                  <a:cxn ang="0">
                    <a:pos x="281" y="126"/>
                  </a:cxn>
                  <a:cxn ang="0">
                    <a:pos x="251" y="156"/>
                  </a:cxn>
                  <a:cxn ang="0">
                    <a:pos x="203" y="174"/>
                  </a:cxn>
                  <a:cxn ang="0">
                    <a:pos x="150" y="180"/>
                  </a:cxn>
                  <a:cxn ang="0">
                    <a:pos x="150" y="180"/>
                  </a:cxn>
                </a:cxnLst>
                <a:rect l="0" t="0" r="r" b="b"/>
                <a:pathLst>
                  <a:path w="299" h="186">
                    <a:moveTo>
                      <a:pt x="150" y="0"/>
                    </a:moveTo>
                    <a:lnTo>
                      <a:pt x="90" y="6"/>
                    </a:lnTo>
                    <a:lnTo>
                      <a:pt x="42" y="30"/>
                    </a:lnTo>
                    <a:lnTo>
                      <a:pt x="12" y="54"/>
                    </a:lnTo>
                    <a:lnTo>
                      <a:pt x="6" y="72"/>
                    </a:lnTo>
                    <a:lnTo>
                      <a:pt x="0" y="90"/>
                    </a:lnTo>
                    <a:lnTo>
                      <a:pt x="6" y="108"/>
                    </a:lnTo>
                    <a:lnTo>
                      <a:pt x="12" y="126"/>
                    </a:lnTo>
                    <a:lnTo>
                      <a:pt x="42" y="156"/>
                    </a:lnTo>
                    <a:lnTo>
                      <a:pt x="90" y="180"/>
                    </a:lnTo>
                    <a:lnTo>
                      <a:pt x="150" y="186"/>
                    </a:lnTo>
                    <a:lnTo>
                      <a:pt x="209" y="180"/>
                    </a:lnTo>
                    <a:lnTo>
                      <a:pt x="257" y="156"/>
                    </a:lnTo>
                    <a:lnTo>
                      <a:pt x="287" y="126"/>
                    </a:lnTo>
                    <a:lnTo>
                      <a:pt x="299" y="108"/>
                    </a:lnTo>
                    <a:lnTo>
                      <a:pt x="299" y="90"/>
                    </a:lnTo>
                    <a:lnTo>
                      <a:pt x="299" y="72"/>
                    </a:lnTo>
                    <a:lnTo>
                      <a:pt x="287" y="54"/>
                    </a:lnTo>
                    <a:lnTo>
                      <a:pt x="257" y="30"/>
                    </a:lnTo>
                    <a:lnTo>
                      <a:pt x="209" y="6"/>
                    </a:lnTo>
                    <a:lnTo>
                      <a:pt x="150" y="0"/>
                    </a:lnTo>
                    <a:lnTo>
                      <a:pt x="150" y="0"/>
                    </a:lnTo>
                    <a:close/>
                    <a:moveTo>
                      <a:pt x="150" y="180"/>
                    </a:moveTo>
                    <a:lnTo>
                      <a:pt x="96" y="174"/>
                    </a:lnTo>
                    <a:lnTo>
                      <a:pt x="48" y="156"/>
                    </a:lnTo>
                    <a:lnTo>
                      <a:pt x="18" y="126"/>
                    </a:lnTo>
                    <a:lnTo>
                      <a:pt x="12" y="108"/>
                    </a:lnTo>
                    <a:lnTo>
                      <a:pt x="6" y="90"/>
                    </a:lnTo>
                    <a:lnTo>
                      <a:pt x="12" y="72"/>
                    </a:lnTo>
                    <a:lnTo>
                      <a:pt x="18" y="54"/>
                    </a:lnTo>
                    <a:lnTo>
                      <a:pt x="48" y="30"/>
                    </a:lnTo>
                    <a:lnTo>
                      <a:pt x="96" y="12"/>
                    </a:lnTo>
                    <a:lnTo>
                      <a:pt x="150" y="6"/>
                    </a:lnTo>
                    <a:lnTo>
                      <a:pt x="203" y="12"/>
                    </a:lnTo>
                    <a:lnTo>
                      <a:pt x="251" y="30"/>
                    </a:lnTo>
                    <a:lnTo>
                      <a:pt x="281" y="54"/>
                    </a:lnTo>
                    <a:lnTo>
                      <a:pt x="293" y="72"/>
                    </a:lnTo>
                    <a:lnTo>
                      <a:pt x="293" y="90"/>
                    </a:lnTo>
                    <a:lnTo>
                      <a:pt x="293" y="108"/>
                    </a:lnTo>
                    <a:lnTo>
                      <a:pt x="281" y="126"/>
                    </a:lnTo>
                    <a:lnTo>
                      <a:pt x="251" y="156"/>
                    </a:lnTo>
                    <a:lnTo>
                      <a:pt x="203" y="174"/>
                    </a:lnTo>
                    <a:lnTo>
                      <a:pt x="150" y="180"/>
                    </a:lnTo>
                    <a:lnTo>
                      <a:pt x="150" y="18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bg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sp>
            <p:nvSpPr>
              <p:cNvPr id="75829" name="Oval 1077"/>
              <p:cNvSpPr>
                <a:spLocks noChangeArrowheads="1"/>
              </p:cNvSpPr>
              <p:nvPr/>
            </p:nvSpPr>
            <p:spPr bwMode="hidden">
              <a:xfrm>
                <a:off x="3910" y="3948"/>
                <a:ext cx="84" cy="53"/>
              </a:xfrm>
              <a:prstGeom prst="ellipse">
                <a:avLst/>
              </a:prstGeom>
              <a:gradFill rotWithShape="0">
                <a:gsLst>
                  <a:gs pos="0">
                    <a:schemeClr val="accent1">
                      <a:gamma/>
                      <a:shade val="94118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 dirty="0">
                  <a:latin typeface="Arial" pitchFamily="-107" charset="0"/>
                </a:endParaRPr>
              </a:p>
            </p:txBody>
          </p:sp>
          <p:grpSp>
            <p:nvGrpSpPr>
              <p:cNvPr id="1075" name="Group 1078"/>
              <p:cNvGrpSpPr>
                <a:grpSpLocks/>
              </p:cNvGrpSpPr>
              <p:nvPr userDrawn="1"/>
            </p:nvGrpSpPr>
            <p:grpSpPr bwMode="auto">
              <a:xfrm>
                <a:off x="4546" y="3608"/>
                <a:ext cx="518" cy="319"/>
                <a:chOff x="4546" y="3608"/>
                <a:chExt cx="518" cy="319"/>
              </a:xfrm>
            </p:grpSpPr>
            <p:sp>
              <p:nvSpPr>
                <p:cNvPr id="75831" name="Oval 1079"/>
                <p:cNvSpPr>
                  <a:spLocks noChangeArrowheads="1"/>
                </p:cNvSpPr>
                <p:nvPr/>
              </p:nvSpPr>
              <p:spPr bwMode="hidden">
                <a:xfrm>
                  <a:off x="4546" y="3608"/>
                  <a:ext cx="518" cy="319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>
                        <a:gamma/>
                        <a:shade val="94118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75832" name="Oval 1080"/>
                <p:cNvSpPr>
                  <a:spLocks noChangeArrowheads="1"/>
                </p:cNvSpPr>
                <p:nvPr/>
              </p:nvSpPr>
              <p:spPr bwMode="hidden">
                <a:xfrm>
                  <a:off x="4578" y="3630"/>
                  <a:ext cx="446" cy="271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>
                        <a:gamma/>
                        <a:tint val="96863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75833" name="Oval 1081"/>
                <p:cNvSpPr>
                  <a:spLocks noChangeArrowheads="1"/>
                </p:cNvSpPr>
                <p:nvPr/>
              </p:nvSpPr>
              <p:spPr bwMode="hidden">
                <a:xfrm>
                  <a:off x="4610" y="3650"/>
                  <a:ext cx="386" cy="233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/>
                    </a:gs>
                    <a:gs pos="100000">
                      <a:schemeClr val="accent1">
                        <a:gamma/>
                        <a:shade val="94118"/>
                        <a:invGamma/>
                      </a:schemeClr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75834" name="Oval 1082"/>
                <p:cNvSpPr>
                  <a:spLocks noChangeArrowheads="1"/>
                </p:cNvSpPr>
                <p:nvPr/>
              </p:nvSpPr>
              <p:spPr bwMode="hidden">
                <a:xfrm>
                  <a:off x="4654" y="3678"/>
                  <a:ext cx="298" cy="177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>
                        <a:gamma/>
                        <a:shade val="94118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75835" name="Oval 1083"/>
                <p:cNvSpPr>
                  <a:spLocks noChangeArrowheads="1"/>
                </p:cNvSpPr>
                <p:nvPr/>
              </p:nvSpPr>
              <p:spPr bwMode="hidden">
                <a:xfrm>
                  <a:off x="4690" y="3698"/>
                  <a:ext cx="222" cy="139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/>
                    </a:gs>
                    <a:gs pos="100000">
                      <a:schemeClr val="accent1">
                        <a:gamma/>
                        <a:shade val="94118"/>
                        <a:invGamma/>
                      </a:schemeClr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75836" name="Oval 1084"/>
                <p:cNvSpPr>
                  <a:spLocks noChangeArrowheads="1"/>
                </p:cNvSpPr>
                <p:nvPr/>
              </p:nvSpPr>
              <p:spPr bwMode="hidden">
                <a:xfrm>
                  <a:off x="4738" y="3728"/>
                  <a:ext cx="126" cy="81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>
                        <a:gamma/>
                        <a:shade val="96863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</p:grpSp>
          <p:grpSp>
            <p:nvGrpSpPr>
              <p:cNvPr id="1076" name="Group 1085"/>
              <p:cNvGrpSpPr>
                <a:grpSpLocks/>
              </p:cNvGrpSpPr>
              <p:nvPr userDrawn="1"/>
            </p:nvGrpSpPr>
            <p:grpSpPr bwMode="auto">
              <a:xfrm>
                <a:off x="5381" y="3085"/>
                <a:ext cx="227" cy="132"/>
                <a:chOff x="5381" y="3085"/>
                <a:chExt cx="227" cy="132"/>
              </a:xfrm>
            </p:grpSpPr>
            <p:sp>
              <p:nvSpPr>
                <p:cNvPr id="75838" name="Oval 1086"/>
                <p:cNvSpPr>
                  <a:spLocks noChangeArrowheads="1"/>
                </p:cNvSpPr>
                <p:nvPr/>
              </p:nvSpPr>
              <p:spPr bwMode="hidden">
                <a:xfrm>
                  <a:off x="5381" y="3085"/>
                  <a:ext cx="227" cy="132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bg1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75839" name="Oval 1087"/>
                <p:cNvSpPr>
                  <a:spLocks noChangeArrowheads="1"/>
                </p:cNvSpPr>
                <p:nvPr/>
              </p:nvSpPr>
              <p:spPr bwMode="hidden">
                <a:xfrm>
                  <a:off x="5403" y="3099"/>
                  <a:ext cx="182" cy="102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/>
                    </a:gs>
                    <a:gs pos="100000">
                      <a:schemeClr val="bg1"/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75840" name="Oval 1088"/>
                <p:cNvSpPr>
                  <a:spLocks noChangeArrowheads="1"/>
                </p:cNvSpPr>
                <p:nvPr/>
              </p:nvSpPr>
              <p:spPr bwMode="hidden">
                <a:xfrm>
                  <a:off x="5431" y="3109"/>
                  <a:ext cx="125" cy="82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bg1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  <p:sp>
              <p:nvSpPr>
                <p:cNvPr id="75841" name="Oval 1089"/>
                <p:cNvSpPr>
                  <a:spLocks noChangeArrowheads="1"/>
                </p:cNvSpPr>
                <p:nvPr/>
              </p:nvSpPr>
              <p:spPr bwMode="hidden">
                <a:xfrm>
                  <a:off x="5458" y="3125"/>
                  <a:ext cx="73" cy="47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accent1"/>
                    </a:gs>
                    <a:gs pos="100000">
                      <a:schemeClr val="bg1"/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dirty="0">
                    <a:latin typeface="Arial" pitchFamily="-107" charset="0"/>
                  </a:endParaRPr>
                </a:p>
              </p:txBody>
            </p:sp>
          </p:grpSp>
        </p:grpSp>
      </p:grpSp>
      <p:sp>
        <p:nvSpPr>
          <p:cNvPr id="75842" name="Rectangle 1090"/>
          <p:cNvSpPr>
            <a:spLocks noGrp="1" noChangeArrowheads="1"/>
          </p:cNvSpPr>
          <p:nvPr>
            <p:ph type="title"/>
          </p:nvPr>
        </p:nvSpPr>
        <p:spPr bwMode="black">
          <a:xfrm>
            <a:off x="457200" y="277813"/>
            <a:ext cx="8229600" cy="113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5843" name="Rectangle 1091"/>
          <p:cNvSpPr>
            <a:spLocks noGrp="1" noChangeArrowheads="1"/>
          </p:cNvSpPr>
          <p:nvPr>
            <p:ph type="dt" sz="half" idx="2"/>
          </p:nvPr>
        </p:nvSpPr>
        <p:spPr bwMode="black">
          <a:xfrm>
            <a:off x="457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 dirty="0"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-107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5844" name="Rectangle 1092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 dirty="0"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-107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5845" name="Rectangle 1093"/>
          <p:cNvSpPr>
            <a:spLocks noGrp="1" noChangeArrowheads="1"/>
          </p:cNvSpPr>
          <p:nvPr>
            <p:ph type="sldNum" sz="quarter" idx="4"/>
          </p:nvPr>
        </p:nvSpPr>
        <p:spPr bwMode="black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-107" charset="0"/>
              </a:defRPr>
            </a:lvl1pPr>
          </a:lstStyle>
          <a:p>
            <a:pPr>
              <a:defRPr/>
            </a:pPr>
            <a:fld id="{F37ABD08-0874-1348-8F12-8B776CD43B4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5846" name="Rectangle 1094"/>
          <p:cNvSpPr>
            <a:spLocks noGrp="1" noChangeArrowheads="1"/>
          </p:cNvSpPr>
          <p:nvPr>
            <p:ph type="body" idx="1"/>
          </p:nvPr>
        </p:nvSpPr>
        <p:spPr bwMode="black">
          <a:xfrm>
            <a:off x="457200" y="1676400"/>
            <a:ext cx="8229600" cy="4454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35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ＭＳ Ｐゴシック" pitchFamily="-107" charset="-128"/>
          <a:cs typeface="ＭＳ Ｐゴシック" pitchFamily="-107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charset="0"/>
          <a:ea typeface="ＭＳ Ｐゴシック" pitchFamily="-107" charset="-128"/>
          <a:cs typeface="ＭＳ Ｐゴシック" pitchFamily="-107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charset="0"/>
          <a:ea typeface="ＭＳ Ｐゴシック" pitchFamily="-107" charset="-128"/>
          <a:cs typeface="ＭＳ Ｐゴシック" pitchFamily="-107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charset="0"/>
          <a:ea typeface="ＭＳ Ｐゴシック" pitchFamily="-107" charset="-128"/>
          <a:cs typeface="ＭＳ Ｐゴシック" pitchFamily="-107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charset="0"/>
          <a:ea typeface="ＭＳ Ｐゴシック" pitchFamily="-107" charset="-128"/>
          <a:cs typeface="ＭＳ Ｐゴシック" pitchFamily="-107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80000"/>
        <a:buFont typeface="Wingdings" pitchFamily="-84" charset="2"/>
        <a:buChar char="Ø"/>
        <a:defRPr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ＭＳ Ｐゴシック" pitchFamily="-107" charset="-128"/>
          <a:cs typeface="ＭＳ Ｐゴシック" pitchFamily="-107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50000"/>
        <a:buFont typeface="Wingdings" pitchFamily="-84" charset="2"/>
        <a:buChar char="l"/>
        <a:defRPr sz="28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•"/>
        <a:defRPr sz="24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itchFamily="-84" charset="2"/>
        <a:buChar char="l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Char char="•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ＭＳ Ｐゴシック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Char char="•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ＭＳ Ｐゴシック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Char char="•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ＭＳ Ｐゴシック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Char char="•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ＭＳ Ｐゴシック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Char char="•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1"/>
          <p:cNvSpPr>
            <a:spLocks noGrp="1"/>
          </p:cNvSpPr>
          <p:nvPr>
            <p:ph type="title"/>
          </p:nvPr>
        </p:nvSpPr>
        <p:spPr bwMode="auto">
          <a:xfrm>
            <a:off x="792163" y="39688"/>
            <a:ext cx="7570787" cy="1412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331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792163" y="1762125"/>
            <a:ext cx="7570787" cy="428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51625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dirty="0">
                <a:solidFill>
                  <a:schemeClr val="tx2">
                    <a:lumMod val="40000"/>
                    <a:lumOff val="60000"/>
                  </a:schemeClr>
                </a:solidFill>
                <a:latin typeface="Arial" pitchFamily="-1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267200" y="6356350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pitchFamily="-1" charset="0"/>
              </a:defRPr>
            </a:lvl1pPr>
          </a:lstStyle>
          <a:p>
            <a:pPr>
              <a:defRPr/>
            </a:pPr>
            <a:fld id="{FD05123F-ECCC-3744-8046-0E4114F7D95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71475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dirty="0">
                <a:solidFill>
                  <a:schemeClr val="tx2">
                    <a:lumMod val="40000"/>
                    <a:lumOff val="60000"/>
                  </a:schemeClr>
                </a:solidFill>
                <a:latin typeface="Arial" pitchFamily="-1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</p:sldLayoutIdLst>
  <p:hf hdr="0" ftr="0" dt="0"/>
  <p:txStyles>
    <p:titleStyle>
      <a:lvl1pPr algn="ctr" rtl="0" fontAlgn="base">
        <a:lnSpc>
          <a:spcPts val="6000"/>
        </a:lnSpc>
        <a:spcBef>
          <a:spcPct val="0"/>
        </a:spcBef>
        <a:spcAft>
          <a:spcPct val="0"/>
        </a:spcAft>
        <a:defRPr sz="5400" kern="1200">
          <a:solidFill>
            <a:schemeClr val="tx2"/>
          </a:solidFill>
          <a:latin typeface="+mn-lt"/>
          <a:ea typeface="ＭＳ Ｐゴシック" pitchFamily="-84" charset="-128"/>
          <a:cs typeface="ＭＳ Ｐゴシック" pitchFamily="-84" charset="-128"/>
        </a:defRPr>
      </a:lvl1pPr>
      <a:lvl2pPr algn="ctr" rtl="0" fontAlgn="base">
        <a:lnSpc>
          <a:spcPts val="60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Candara" pitchFamily="-84" charset="0"/>
          <a:ea typeface="ＭＳ Ｐゴシック" pitchFamily="-84" charset="-128"/>
          <a:cs typeface="ＭＳ Ｐゴシック" pitchFamily="-84" charset="-128"/>
        </a:defRPr>
      </a:lvl2pPr>
      <a:lvl3pPr algn="ctr" rtl="0" fontAlgn="base">
        <a:lnSpc>
          <a:spcPts val="60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Candara" pitchFamily="-84" charset="0"/>
          <a:ea typeface="ＭＳ Ｐゴシック" pitchFamily="-84" charset="-128"/>
          <a:cs typeface="ＭＳ Ｐゴシック" pitchFamily="-84" charset="-128"/>
        </a:defRPr>
      </a:lvl3pPr>
      <a:lvl4pPr algn="ctr" rtl="0" fontAlgn="base">
        <a:lnSpc>
          <a:spcPts val="60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Candara" pitchFamily="-84" charset="0"/>
          <a:ea typeface="ＭＳ Ｐゴシック" pitchFamily="-84" charset="-128"/>
          <a:cs typeface="ＭＳ Ｐゴシック" pitchFamily="-84" charset="-128"/>
        </a:defRPr>
      </a:lvl4pPr>
      <a:lvl5pPr algn="ctr" rtl="0" fontAlgn="base">
        <a:lnSpc>
          <a:spcPts val="60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Candara" pitchFamily="-84" charset="0"/>
          <a:ea typeface="ＭＳ Ｐゴシック" pitchFamily="-84" charset="-128"/>
          <a:cs typeface="ＭＳ Ｐゴシック" pitchFamily="-84" charset="-128"/>
        </a:defRPr>
      </a:lvl5pPr>
      <a:lvl6pPr marL="457200" algn="ctr" rtl="0" fontAlgn="base">
        <a:lnSpc>
          <a:spcPts val="60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Candara" pitchFamily="-84" charset="0"/>
          <a:ea typeface="ＭＳ Ｐゴシック" pitchFamily="-84" charset="-128"/>
          <a:cs typeface="ＭＳ Ｐゴシック" pitchFamily="-84" charset="-128"/>
        </a:defRPr>
      </a:lvl6pPr>
      <a:lvl7pPr marL="914400" algn="ctr" rtl="0" fontAlgn="base">
        <a:lnSpc>
          <a:spcPts val="60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Candara" pitchFamily="-84" charset="0"/>
          <a:ea typeface="ＭＳ Ｐゴシック" pitchFamily="-84" charset="-128"/>
          <a:cs typeface="ＭＳ Ｐゴシック" pitchFamily="-84" charset="-128"/>
        </a:defRPr>
      </a:lvl7pPr>
      <a:lvl8pPr marL="1371600" algn="ctr" rtl="0" fontAlgn="base">
        <a:lnSpc>
          <a:spcPts val="60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Candara" pitchFamily="-84" charset="0"/>
          <a:ea typeface="ＭＳ Ｐゴシック" pitchFamily="-84" charset="-128"/>
          <a:cs typeface="ＭＳ Ｐゴシック" pitchFamily="-84" charset="-128"/>
        </a:defRPr>
      </a:lvl8pPr>
      <a:lvl9pPr marL="1828800" algn="ctr" rtl="0" fontAlgn="base">
        <a:lnSpc>
          <a:spcPts val="60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Candara" pitchFamily="-84" charset="0"/>
          <a:ea typeface="ＭＳ Ｐゴシック" pitchFamily="-84" charset="-128"/>
          <a:cs typeface="ＭＳ Ｐゴシック" pitchFamily="-84" charset="-128"/>
        </a:defRPr>
      </a:lvl9pPr>
    </p:titleStyle>
    <p:bodyStyle>
      <a:lvl1pPr marL="342900" indent="-342900" algn="l" rtl="0" fontAlgn="base">
        <a:spcBef>
          <a:spcPts val="2400"/>
        </a:spcBef>
        <a:spcAft>
          <a:spcPct val="0"/>
        </a:spcAft>
        <a:buClr>
          <a:srgbClr val="BAABE3"/>
        </a:buClr>
        <a:buFont typeface="Candara" pitchFamily="-84" charset="0"/>
        <a:buChar char="•"/>
        <a:defRPr sz="2800" kern="1200">
          <a:solidFill>
            <a:schemeClr val="tx2"/>
          </a:solidFill>
          <a:latin typeface="+mn-lt"/>
          <a:ea typeface="ＭＳ Ｐゴシック" pitchFamily="-84" charset="-128"/>
          <a:cs typeface="ＭＳ Ｐゴシック" pitchFamily="-84" charset="-128"/>
        </a:defRPr>
      </a:lvl1pPr>
      <a:lvl2pPr marL="685800" indent="-336550" algn="l" rtl="0" fontAlgn="base">
        <a:spcBef>
          <a:spcPts val="600"/>
        </a:spcBef>
        <a:spcAft>
          <a:spcPct val="0"/>
        </a:spcAft>
        <a:buClr>
          <a:schemeClr val="tx2"/>
        </a:buClr>
        <a:buFont typeface="Candara" pitchFamily="-84" charset="0"/>
        <a:buChar char="•"/>
        <a:defRPr sz="2600" kern="1200">
          <a:solidFill>
            <a:schemeClr val="tx2"/>
          </a:solidFill>
          <a:latin typeface="+mn-lt"/>
          <a:ea typeface="ＭＳ Ｐゴシック" pitchFamily="-84" charset="-128"/>
          <a:cs typeface="+mn-cs"/>
        </a:defRPr>
      </a:lvl2pPr>
      <a:lvl3pPr marL="1035050" indent="-349250" algn="l" rtl="0" fontAlgn="base">
        <a:spcBef>
          <a:spcPts val="600"/>
        </a:spcBef>
        <a:spcAft>
          <a:spcPct val="0"/>
        </a:spcAft>
        <a:buClr>
          <a:srgbClr val="BAABE3"/>
        </a:buClr>
        <a:buFont typeface="Candara" pitchFamily="-84" charset="0"/>
        <a:buChar char="•"/>
        <a:defRPr sz="2400" kern="1200">
          <a:solidFill>
            <a:schemeClr val="tx2"/>
          </a:solidFill>
          <a:latin typeface="+mn-lt"/>
          <a:ea typeface="ＭＳ Ｐゴシック" pitchFamily="-84" charset="-128"/>
          <a:cs typeface="+mn-cs"/>
        </a:defRPr>
      </a:lvl3pPr>
      <a:lvl4pPr marL="1371600" indent="-336550" algn="l" rtl="0" fontAlgn="base">
        <a:spcBef>
          <a:spcPts val="600"/>
        </a:spcBef>
        <a:spcAft>
          <a:spcPct val="0"/>
        </a:spcAft>
        <a:buClr>
          <a:schemeClr val="tx2"/>
        </a:buClr>
        <a:buFont typeface="Candara" pitchFamily="-84" charset="0"/>
        <a:buChar char="•"/>
        <a:defRPr sz="2200" kern="1200">
          <a:solidFill>
            <a:schemeClr val="tx2"/>
          </a:solidFill>
          <a:latin typeface="+mn-lt"/>
          <a:ea typeface="ＭＳ Ｐゴシック" pitchFamily="-84" charset="-128"/>
          <a:cs typeface="+mn-cs"/>
        </a:defRPr>
      </a:lvl4pPr>
      <a:lvl5pPr marL="1720850" indent="-349250" algn="l" rtl="0" fontAlgn="base">
        <a:spcBef>
          <a:spcPts val="600"/>
        </a:spcBef>
        <a:spcAft>
          <a:spcPct val="0"/>
        </a:spcAft>
        <a:buClr>
          <a:srgbClr val="BAABE3"/>
        </a:buClr>
        <a:buFont typeface="Candara" pitchFamily="-84" charset="0"/>
        <a:buChar char="•"/>
        <a:defRPr sz="2000" kern="1200">
          <a:solidFill>
            <a:schemeClr val="tx2"/>
          </a:solidFill>
          <a:latin typeface="+mn-lt"/>
          <a:ea typeface="ＭＳ Ｐゴシック" pitchFamily="-84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20.png"/><Relationship Id="rId4" Type="http://schemas.openxmlformats.org/officeDocument/2006/relationships/image" Target="../media/image2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2.png"/><Relationship Id="rId4" Type="http://schemas.openxmlformats.org/officeDocument/2006/relationships/image" Target="../media/image3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ctrTitle"/>
          </p:nvPr>
        </p:nvSpPr>
        <p:spPr>
          <a:xfrm>
            <a:off x="1854200" y="3694113"/>
            <a:ext cx="5446713" cy="1470025"/>
          </a:xfrm>
        </p:spPr>
        <p:txBody>
          <a:bodyPr rtlCol="0">
            <a:no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ea typeface="+mj-ea"/>
                <a:cs typeface="+mj-cs"/>
              </a:rPr>
              <a:t>Chapter 5</a:t>
            </a:r>
            <a:endParaRPr lang="en-US" dirty="0">
              <a:ea typeface="+mj-ea"/>
              <a:cs typeface="+mj-cs"/>
            </a:endParaRPr>
          </a:p>
        </p:txBody>
      </p:sp>
      <p:sp>
        <p:nvSpPr>
          <p:cNvPr id="30723" name="Subtitle 13"/>
          <p:cNvSpPr>
            <a:spLocks noGrp="1"/>
          </p:cNvSpPr>
          <p:nvPr>
            <p:ph type="subTitle" idx="1"/>
          </p:nvPr>
        </p:nvSpPr>
        <p:spPr>
          <a:xfrm>
            <a:off x="1524000" y="5203825"/>
            <a:ext cx="6096000" cy="852488"/>
          </a:xfrm>
        </p:spPr>
        <p:txBody>
          <a:bodyPr>
            <a:normAutofit fontScale="92500"/>
          </a:bodyPr>
          <a:lstStyle/>
          <a:p>
            <a:r>
              <a:rPr lang="en-US" sz="3600" smtClean="0"/>
              <a:t>Advanced Encryption Standard</a:t>
            </a:r>
          </a:p>
        </p:txBody>
      </p:sp>
      <p:pic>
        <p:nvPicPr>
          <p:cNvPr id="6" name="Picture Placeholder 4" descr="crypto.jpg"/>
          <p:cNvPicPr>
            <a:picLocks noChangeAspect="1"/>
          </p:cNvPicPr>
          <p:nvPr/>
        </p:nvPicPr>
        <p:blipFill>
          <a:blip r:embed="rId3">
            <a:alphaModFix/>
            <a:lum bright="28000"/>
          </a:blip>
          <a:srcRect l="-16674" t="-1111" r="-18211" b="44444"/>
          <a:stretch>
            <a:fillRect/>
          </a:stretch>
        </p:blipFill>
        <p:spPr bwMode="auto">
          <a:xfrm>
            <a:off x="3581400" y="1447800"/>
            <a:ext cx="2109547" cy="1209027"/>
          </a:xfrm>
          <a:prstGeom prst="ellipse">
            <a:avLst/>
          </a:prstGeom>
          <a:solidFill>
            <a:schemeClr val="bg1">
              <a:lumMod val="85000"/>
            </a:schemeClr>
          </a:solidFill>
          <a:ln w="101600">
            <a:noFill/>
            <a:miter lim="800000"/>
            <a:headEnd/>
            <a:tailEnd/>
          </a:ln>
          <a:effectLst>
            <a:innerShdw blurRad="762000">
              <a:schemeClr val="accent1">
                <a:alpha val="80000"/>
              </a:schemeClr>
            </a:innerShdw>
            <a:softEdge rad="762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3" descr="f4.pd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887571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3491880" y="6368752"/>
            <a:ext cx="905256" cy="228600"/>
          </a:xfrm>
          <a:prstGeom prst="rect">
            <a:avLst/>
          </a:prstGeom>
          <a:solidFill>
            <a:srgbClr val="ECECEC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3707904" y="6309320"/>
            <a:ext cx="609600" cy="444624"/>
          </a:xfrm>
        </p:spPr>
        <p:txBody>
          <a:bodyPr/>
          <a:lstStyle/>
          <a:p>
            <a:pPr>
              <a:defRPr/>
            </a:pPr>
            <a:fld id="{7A0671E9-418D-2440-8FFC-982A85567CAA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>
          <a:xfrm>
            <a:off x="-108520" y="1268760"/>
            <a:ext cx="4248472" cy="2458616"/>
          </a:xfrm>
        </p:spPr>
        <p:txBody>
          <a:bodyPr/>
          <a:lstStyle/>
          <a:p>
            <a:r>
              <a:rPr lang="en-AU" sz="4400" dirty="0" smtClean="0"/>
              <a:t>AES Byte</a:t>
            </a:r>
            <a:r>
              <a:rPr lang="en-AU" sz="4400" dirty="0"/>
              <a:t> </a:t>
            </a:r>
            <a:r>
              <a:rPr lang="en-AU" sz="4400" dirty="0" smtClean="0"/>
              <a:t>Level</a:t>
            </a:r>
            <a:br>
              <a:rPr lang="en-AU" sz="4400" dirty="0" smtClean="0"/>
            </a:br>
            <a:r>
              <a:rPr lang="en-AU" sz="4400" dirty="0" smtClean="0"/>
              <a:t>Operations</a:t>
            </a:r>
          </a:p>
        </p:txBody>
      </p:sp>
      <p:pic>
        <p:nvPicPr>
          <p:cNvPr id="51203" name="Picture 4" descr="f5.pdf"/>
          <p:cNvPicPr>
            <a:picLocks noChangeAspect="1"/>
          </p:cNvPicPr>
          <p:nvPr/>
        </p:nvPicPr>
        <p:blipFill>
          <a:blip r:embed="rId3"/>
          <a:srcRect l="8235" t="4546" r="8235" b="9091"/>
          <a:stretch>
            <a:fillRect/>
          </a:stretch>
        </p:blipFill>
        <p:spPr bwMode="auto">
          <a:xfrm>
            <a:off x="4313238" y="311150"/>
            <a:ext cx="4830762" cy="6464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CA6F8B6-D79F-7D42-8296-26A8574CEF86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92080" y="6342464"/>
            <a:ext cx="720080" cy="182880"/>
          </a:xfrm>
          <a:prstGeom prst="rect">
            <a:avLst/>
          </a:prstGeom>
          <a:solidFill>
            <a:srgbClr val="ECECEC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ransition spd="med">
    <p:wipe dir="d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A0671E9-418D-2440-8FFC-982A85567CAA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971600" y="778416"/>
            <a:ext cx="7560840" cy="5530904"/>
            <a:chOff x="683568" y="551479"/>
            <a:chExt cx="7507183" cy="5530904"/>
          </a:xfrm>
        </p:grpSpPr>
        <p:pic>
          <p:nvPicPr>
            <p:cNvPr id="1026" name="Picture 2" descr="AES SBox"/>
            <p:cNvPicPr preferRelativeResize="0"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5656" y="790303"/>
              <a:ext cx="6035040" cy="457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683568" y="5436052"/>
              <a:ext cx="750718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</a:t>
              </a:r>
              <a:r>
                <a:rPr lang="en-US" dirty="0" smtClean="0"/>
                <a:t>he </a:t>
              </a:r>
              <a:r>
                <a:rPr lang="en-US" dirty="0"/>
                <a:t>row is determined </a:t>
              </a:r>
              <a:r>
                <a:rPr lang="en-US" dirty="0" smtClean="0"/>
                <a:t>by </a:t>
              </a:r>
              <a:r>
                <a:rPr lang="en-US" dirty="0"/>
                <a:t>the most significant </a:t>
              </a:r>
              <a:r>
                <a:rPr lang="en-US" dirty="0" smtClean="0"/>
                <a:t>nibble and the </a:t>
              </a:r>
              <a:r>
                <a:rPr lang="en-US" dirty="0"/>
                <a:t>column </a:t>
              </a:r>
              <a:r>
                <a:rPr lang="en-US" dirty="0" smtClean="0"/>
                <a:t>by </a:t>
              </a:r>
            </a:p>
            <a:p>
              <a:r>
                <a:rPr lang="en-US" dirty="0" smtClean="0"/>
                <a:t>the </a:t>
              </a:r>
              <a:r>
                <a:rPr lang="en-US" dirty="0"/>
                <a:t>least significant</a:t>
              </a:r>
              <a:r>
                <a:rPr lang="en-US" dirty="0" smtClean="0"/>
                <a:t>. </a:t>
              </a:r>
              <a:r>
                <a:rPr lang="en-US" dirty="0"/>
                <a:t>For example, the value </a:t>
              </a:r>
              <a:r>
                <a:rPr lang="en-US" dirty="0" smtClean="0"/>
                <a:t>95</a:t>
              </a:r>
              <a:r>
                <a:rPr lang="en-US" baseline="-25000" dirty="0" smtClean="0"/>
                <a:t>16</a:t>
              </a:r>
              <a:r>
                <a:rPr lang="en-US" dirty="0"/>
                <a:t> is converted into </a:t>
              </a:r>
              <a:r>
                <a:rPr lang="en-US" dirty="0" smtClean="0"/>
                <a:t>2a</a:t>
              </a:r>
              <a:r>
                <a:rPr lang="en-US" baseline="-25000" dirty="0" smtClean="0"/>
                <a:t>16</a:t>
              </a:r>
              <a:r>
                <a:rPr lang="en-US" dirty="0"/>
                <a:t>.</a:t>
              </a:r>
            </a:p>
          </p:txBody>
        </p:sp>
        <p:sp>
          <p:nvSpPr>
            <p:cNvPr id="5" name="Right Arrow 4"/>
            <p:cNvSpPr>
              <a:spLocks/>
            </p:cNvSpPr>
            <p:nvPr/>
          </p:nvSpPr>
          <p:spPr>
            <a:xfrm rot="5400000">
              <a:off x="3669039" y="642919"/>
              <a:ext cx="274320" cy="91440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ight Arrow 6"/>
            <p:cNvSpPr>
              <a:spLocks/>
            </p:cNvSpPr>
            <p:nvPr/>
          </p:nvSpPr>
          <p:spPr>
            <a:xfrm>
              <a:off x="1178453" y="3481576"/>
              <a:ext cx="369211" cy="91440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lowchart: Process 5"/>
            <p:cNvSpPr/>
            <p:nvPr/>
          </p:nvSpPr>
          <p:spPr>
            <a:xfrm>
              <a:off x="3635896" y="3429000"/>
              <a:ext cx="360040" cy="274320"/>
            </a:xfrm>
            <a:prstGeom prst="flowChartProcess">
              <a:avLst/>
            </a:prstGeom>
            <a:solidFill>
              <a:srgbClr val="FFFF00">
                <a:alpha val="34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296266" y="188640"/>
            <a:ext cx="50545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3200" b="1" dirty="0">
                <a:solidFill>
                  <a:srgbClr val="9F5FCF"/>
                </a:solidFill>
              </a:rPr>
              <a:t>Substitute </a:t>
            </a:r>
            <a:r>
              <a:rPr lang="en-US" sz="3200" b="1" dirty="0" smtClean="0">
                <a:solidFill>
                  <a:srgbClr val="9F5FCF"/>
                </a:solidFill>
              </a:rPr>
              <a:t>bytes (S-Box) </a:t>
            </a:r>
            <a:endParaRPr lang="en-US" sz="3200" dirty="0">
              <a:solidFill>
                <a:srgbClr val="9F5FC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3479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6" name="Picture 4" descr="f6.pdf"/>
          <p:cNvPicPr>
            <a:picLocks noChangeAspect="1"/>
          </p:cNvPicPr>
          <p:nvPr/>
        </p:nvPicPr>
        <p:blipFill>
          <a:blip r:embed="rId3"/>
          <a:srcRect t="1817" b="13635"/>
          <a:stretch>
            <a:fillRect/>
          </a:stretch>
        </p:blipFill>
        <p:spPr bwMode="auto">
          <a:xfrm>
            <a:off x="548640" y="-99391"/>
            <a:ext cx="8280920" cy="6840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4267200" y="6453336"/>
            <a:ext cx="609600" cy="360040"/>
          </a:xfrm>
        </p:spPr>
        <p:txBody>
          <a:bodyPr/>
          <a:lstStyle/>
          <a:p>
            <a:pPr>
              <a:defRPr/>
            </a:pPr>
            <a:fld id="{7A0671E9-418D-2440-8FFC-982A85567CAA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123728" y="6269312"/>
            <a:ext cx="1152128" cy="256032"/>
          </a:xfrm>
          <a:prstGeom prst="rect">
            <a:avLst/>
          </a:prstGeom>
          <a:solidFill>
            <a:srgbClr val="ECECEC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626983" y="199508"/>
                <a:ext cx="1784777" cy="590931"/>
              </a:xfrm>
              <a:prstGeom prst="rect">
                <a:avLst/>
              </a:prstGeom>
              <a:solidFill>
                <a:srgbClr val="ECECEC"/>
              </a:solidFill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200" b="1" dirty="0" smtClean="0">
                    <a:latin typeface="Times New Roman" pitchFamily="18" charset="0"/>
                    <a:cs typeface="Times New Roman" pitchFamily="18" charset="0"/>
                  </a:rPr>
                  <a:t>Byte at row </a:t>
                </a:r>
                <a14:m>
                  <m:oMath xmlns:m="http://schemas.openxmlformats.org/officeDocument/2006/math">
                    <m:r>
                      <a:rPr lang="en-US" sz="1200" b="1" i="1" smtClean="0">
                        <a:latin typeface="Cambria Math"/>
                      </a:rPr>
                      <m:t>𝒙</m:t>
                    </m:r>
                  </m:oMath>
                </a14:m>
                <a:r>
                  <a:rPr lang="en-US" sz="1200" b="1" dirty="0" smtClean="0">
                    <a:latin typeface="Times New Roman" pitchFamily="18" charset="0"/>
                    <a:cs typeface="Times New Roman" pitchFamily="18" charset="0"/>
                  </a:rPr>
                  <a:t>,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200" b="1" dirty="0">
                    <a:latin typeface="Times New Roman" pitchFamily="18" charset="0"/>
                    <a:cs typeface="Times New Roman" pitchFamily="18" charset="0"/>
                  </a:rPr>
                  <a:t>c</a:t>
                </a:r>
                <a:r>
                  <a:rPr lang="en-US" sz="1200" b="1" dirty="0" smtClean="0">
                    <a:latin typeface="Times New Roman" pitchFamily="18" charset="0"/>
                    <a:cs typeface="Times New Roman" pitchFamily="18" charset="0"/>
                  </a:rPr>
                  <a:t>olumn </a:t>
                </a:r>
                <a14:m>
                  <m:oMath xmlns:m="http://schemas.openxmlformats.org/officeDocument/2006/math">
                    <m:r>
                      <a:rPr lang="en-US" sz="1200" b="1" i="1" smtClean="0">
                        <a:latin typeface="Cambria Math"/>
                        <a:cs typeface="Times New Roman" pitchFamily="18" charset="0"/>
                      </a:rPr>
                      <m:t>𝒚</m:t>
                    </m:r>
                  </m:oMath>
                </a14:m>
                <a:endParaRPr lang="en-US" sz="1200" b="1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algn="ctr">
                  <a:lnSpc>
                    <a:spcPct val="90000"/>
                  </a:lnSpc>
                </a:pPr>
                <a:r>
                  <a:rPr lang="en-US" sz="1200" b="1" dirty="0">
                    <a:latin typeface="Times New Roman" pitchFamily="18" charset="0"/>
                    <a:cs typeface="Times New Roman" pitchFamily="18" charset="0"/>
                  </a:rPr>
                  <a:t>i</a:t>
                </a:r>
                <a:r>
                  <a:rPr lang="en-US" sz="1200" b="1" dirty="0" smtClean="0">
                    <a:latin typeface="Times New Roman" pitchFamily="18" charset="0"/>
                    <a:cs typeface="Times New Roman" pitchFamily="18" charset="0"/>
                  </a:rPr>
                  <a:t>nitialized to </a:t>
                </a:r>
                <a14:m>
                  <m:oMath xmlns:m="http://schemas.openxmlformats.org/officeDocument/2006/math">
                    <m:r>
                      <a:rPr lang="en-US" sz="1200" b="1" i="1" smtClean="0">
                        <a:latin typeface="Cambria Math"/>
                        <a:cs typeface="Times New Roman" pitchFamily="18" charset="0"/>
                      </a:rPr>
                      <m:t>𝒚</m:t>
                    </m:r>
                    <m:r>
                      <a:rPr lang="en-US" sz="1200" b="1" i="1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𝒙</m:t>
                    </m:r>
                  </m:oMath>
                </a14:m>
                <a:endParaRPr lang="en-US" sz="1200" b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983" y="199508"/>
                <a:ext cx="1784777" cy="590931"/>
              </a:xfrm>
              <a:prstGeom prst="rect">
                <a:avLst/>
              </a:prstGeom>
              <a:blipFill>
                <a:blip r:embed="rId4"/>
                <a:stretch>
                  <a:fillRect t="-4124" b="-72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5057167" y="173773"/>
                <a:ext cx="1243025" cy="590931"/>
              </a:xfrm>
              <a:prstGeom prst="rect">
                <a:avLst/>
              </a:prstGeom>
              <a:solidFill>
                <a:srgbClr val="ECECEC"/>
              </a:solidFill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200" b="1" dirty="0" smtClean="0">
                    <a:latin typeface="Times New Roman" pitchFamily="18" charset="0"/>
                    <a:cs typeface="Times New Roman" pitchFamily="18" charset="0"/>
                  </a:rPr>
                  <a:t>Byte at row </a:t>
                </a:r>
                <a14:m>
                  <m:oMath xmlns:m="http://schemas.openxmlformats.org/officeDocument/2006/math">
                    <m:r>
                      <a:rPr lang="en-US" sz="1200" b="1" i="1" smtClean="0">
                        <a:latin typeface="Cambria Math"/>
                      </a:rPr>
                      <m:t>𝒙</m:t>
                    </m:r>
                  </m:oMath>
                </a14:m>
                <a:r>
                  <a:rPr lang="en-US" sz="1200" b="1" dirty="0" smtClean="0">
                    <a:latin typeface="Times New Roman" pitchFamily="18" charset="0"/>
                    <a:cs typeface="Times New Roman" pitchFamily="18" charset="0"/>
                  </a:rPr>
                  <a:t>,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200" b="1" dirty="0">
                    <a:latin typeface="Times New Roman" pitchFamily="18" charset="0"/>
                    <a:cs typeface="Times New Roman" pitchFamily="18" charset="0"/>
                  </a:rPr>
                  <a:t>c</a:t>
                </a:r>
                <a:r>
                  <a:rPr lang="en-US" sz="1200" b="1" dirty="0" smtClean="0">
                    <a:latin typeface="Times New Roman" pitchFamily="18" charset="0"/>
                    <a:cs typeface="Times New Roman" pitchFamily="18" charset="0"/>
                  </a:rPr>
                  <a:t>olumn </a:t>
                </a:r>
                <a14:m>
                  <m:oMath xmlns:m="http://schemas.openxmlformats.org/officeDocument/2006/math">
                    <m:r>
                      <a:rPr lang="en-US" sz="1200" b="1" i="1" smtClean="0">
                        <a:latin typeface="Cambria Math"/>
                        <a:cs typeface="Times New Roman" pitchFamily="18" charset="0"/>
                      </a:rPr>
                      <m:t>𝒚</m:t>
                    </m:r>
                  </m:oMath>
                </a14:m>
                <a:endParaRPr lang="en-US" sz="1200" b="1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algn="ctr">
                  <a:lnSpc>
                    <a:spcPct val="90000"/>
                  </a:lnSpc>
                </a:pPr>
                <a:r>
                  <a:rPr lang="en-US" sz="1200" b="1" dirty="0">
                    <a:latin typeface="Times New Roman" pitchFamily="18" charset="0"/>
                    <a:cs typeface="Times New Roman" pitchFamily="18" charset="0"/>
                  </a:rPr>
                  <a:t>i</a:t>
                </a:r>
                <a:r>
                  <a:rPr lang="en-US" sz="1200" b="1" dirty="0" smtClean="0">
                    <a:latin typeface="Times New Roman" pitchFamily="18" charset="0"/>
                    <a:cs typeface="Times New Roman" pitchFamily="18" charset="0"/>
                  </a:rPr>
                  <a:t>nitialized to </a:t>
                </a:r>
                <a14:m>
                  <m:oMath xmlns:m="http://schemas.openxmlformats.org/officeDocument/2006/math">
                    <m:r>
                      <a:rPr lang="en-US" sz="1200" b="1" i="1" smtClean="0">
                        <a:latin typeface="Cambria Math"/>
                        <a:cs typeface="Times New Roman" pitchFamily="18" charset="0"/>
                      </a:rPr>
                      <m:t>𝒚</m:t>
                    </m:r>
                    <m:r>
                      <a:rPr lang="en-US" sz="1200" b="1" i="1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𝒙</m:t>
                    </m:r>
                  </m:oMath>
                </a14:m>
                <a:endParaRPr lang="en-US" sz="1200" b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7167" y="173773"/>
                <a:ext cx="1243025" cy="590931"/>
              </a:xfrm>
              <a:prstGeom prst="rect">
                <a:avLst/>
              </a:prstGeom>
              <a:blipFill>
                <a:blip r:embed="rId5"/>
                <a:stretch>
                  <a:fillRect t="-4167" b="-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/>
          <p:cNvSpPr txBox="1"/>
          <p:nvPr/>
        </p:nvSpPr>
        <p:spPr>
          <a:xfrm>
            <a:off x="1838481" y="5517232"/>
            <a:ext cx="1869423" cy="461665"/>
          </a:xfrm>
          <a:prstGeom prst="rect">
            <a:avLst/>
          </a:prstGeom>
          <a:solidFill>
            <a:srgbClr val="ECECEC"/>
          </a:solidFill>
        </p:spPr>
        <p:txBody>
          <a:bodyPr wrap="none" rtlCol="0">
            <a:spAutoFit/>
          </a:bodyPr>
          <a:lstStyle/>
          <a:p>
            <a:pPr marL="228600" indent="-228600">
              <a:buAutoNum type="alphaLcParenBoth"/>
            </a:pPr>
            <a:r>
              <a:rPr lang="en-US" sz="1200" b="1" dirty="0">
                <a:latin typeface="Times New Roman" pitchFamily="18" charset="0"/>
                <a:cs typeface="Times New Roman" pitchFamily="18" charset="0"/>
              </a:rPr>
              <a:t>c</a:t>
            </a:r>
            <a:r>
              <a:rPr lang="en-US" sz="1200" b="1" dirty="0" smtClean="0">
                <a:latin typeface="Times New Roman" pitchFamily="18" charset="0"/>
                <a:cs typeface="Times New Roman" pitchFamily="18" charset="0"/>
              </a:rPr>
              <a:t>alculation of byte at </a:t>
            </a:r>
          </a:p>
          <a:p>
            <a:r>
              <a:rPr lang="en-US" sz="1200" b="1" dirty="0" smtClean="0">
                <a:latin typeface="Times New Roman" pitchFamily="18" charset="0"/>
                <a:cs typeface="Times New Roman" pitchFamily="18" charset="0"/>
              </a:rPr>
              <a:t>row x, column y of S-box</a:t>
            </a:r>
            <a:endParaRPr lang="en-US" sz="1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654905" y="5487615"/>
            <a:ext cx="1941431" cy="461665"/>
          </a:xfrm>
          <a:prstGeom prst="rect">
            <a:avLst/>
          </a:prstGeom>
          <a:solidFill>
            <a:srgbClr val="ECECEC"/>
          </a:solidFill>
        </p:spPr>
        <p:txBody>
          <a:bodyPr wrap="square" rtlCol="0">
            <a:spAutoFit/>
          </a:bodyPr>
          <a:lstStyle/>
          <a:p>
            <a:pPr marL="228600" indent="-228600">
              <a:buAutoNum type="alphaLcParenBoth"/>
            </a:pPr>
            <a:r>
              <a:rPr lang="en-US" sz="1200" b="1" dirty="0">
                <a:latin typeface="Times New Roman" pitchFamily="18" charset="0"/>
                <a:cs typeface="Times New Roman" pitchFamily="18" charset="0"/>
              </a:rPr>
              <a:t>c</a:t>
            </a:r>
            <a:r>
              <a:rPr lang="en-US" sz="1200" b="1" dirty="0" smtClean="0">
                <a:latin typeface="Times New Roman" pitchFamily="18" charset="0"/>
                <a:cs typeface="Times New Roman" pitchFamily="18" charset="0"/>
              </a:rPr>
              <a:t>alculation of byte at </a:t>
            </a:r>
          </a:p>
          <a:p>
            <a:r>
              <a:rPr lang="en-US" sz="1200" b="1" dirty="0" smtClean="0">
                <a:latin typeface="Times New Roman" pitchFamily="18" charset="0"/>
                <a:cs typeface="Times New Roman" pitchFamily="18" charset="0"/>
              </a:rPr>
              <a:t>row x, column y of IS-box</a:t>
            </a:r>
            <a:endParaRPr lang="en-US" sz="12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S-Box Rationale</a:t>
            </a:r>
          </a:p>
        </p:txBody>
      </p:sp>
      <p:sp>
        <p:nvSpPr>
          <p:cNvPr id="5939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S-box is designed to be resistant to known cryptanalytic attacks</a:t>
            </a:r>
          </a:p>
          <a:p>
            <a:r>
              <a:rPr lang="en-US" dirty="0" smtClean="0"/>
              <a:t>The design that has a low correlation between input bits and output bits and the property that the output is not a linear mathematical function of the input</a:t>
            </a:r>
          </a:p>
          <a:p>
            <a:r>
              <a:rPr lang="en-US" dirty="0" smtClean="0"/>
              <a:t>The nonlinearity is due to the use of the multiplicative inverse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D48F9B-91BA-5241-927F-DFD69C82FCF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39688"/>
            <a:ext cx="9144000" cy="1412875"/>
          </a:xfrm>
        </p:spPr>
        <p:txBody>
          <a:bodyPr/>
          <a:lstStyle/>
          <a:p>
            <a:r>
              <a:rPr lang="en-AU"/>
              <a:t>Shift Row Transformation</a:t>
            </a:r>
          </a:p>
        </p:txBody>
      </p:sp>
      <p:pic>
        <p:nvPicPr>
          <p:cNvPr id="61443" name="Picture 5" descr="f7.pdf"/>
          <p:cNvPicPr>
            <a:picLocks noChangeAspect="1"/>
          </p:cNvPicPr>
          <p:nvPr/>
        </p:nvPicPr>
        <p:blipFill>
          <a:blip r:embed="rId3"/>
          <a:srcRect l="8235" t="10909" r="8235" b="60909"/>
          <a:stretch>
            <a:fillRect/>
          </a:stretch>
        </p:blipFill>
        <p:spPr bwMode="auto">
          <a:xfrm>
            <a:off x="0" y="1738313"/>
            <a:ext cx="9144000" cy="3992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0" y="5486400"/>
            <a:ext cx="9144000" cy="5238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2800" dirty="0" smtClean="0">
                <a:latin typeface="+mn-lt"/>
              </a:rPr>
              <a:t>AES </a:t>
            </a:r>
            <a:r>
              <a:rPr lang="en-US" sz="2800" dirty="0">
                <a:latin typeface="+mn-lt"/>
              </a:rPr>
              <a:t>Row and Column Operations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738C610-EA48-3F45-BACD-67F8C6BE9BE5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Shift Row Rationale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idx="1"/>
          </p:nvPr>
        </p:nvSpPr>
        <p:spPr>
          <a:xfrm>
            <a:off x="792163" y="1762125"/>
            <a:ext cx="7570787" cy="4791075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Transformation ensures that the 4 bytes of one column are spread out to four different columns</a:t>
            </a:r>
            <a:endParaRPr lang="en-AU" dirty="0" smtClean="0">
              <a:ea typeface="+mn-ea"/>
              <a:cs typeface="+mn-cs"/>
            </a:endParaRPr>
          </a:p>
          <a:p>
            <a:pPr lvl="1" fontAlgn="auto">
              <a:spcAft>
                <a:spcPts val="0"/>
              </a:spcAft>
              <a:buFont typeface="Candara" pitchFamily="34" charset="0"/>
              <a:buChar char="•"/>
              <a:defRPr/>
            </a:pPr>
            <a:endParaRPr lang="en-AU" dirty="0">
              <a:ea typeface="+mn-ea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D48F9B-91BA-5241-927F-DFD69C82FCF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39688"/>
            <a:ext cx="9144000" cy="1412875"/>
          </a:xfrm>
        </p:spPr>
        <p:txBody>
          <a:bodyPr/>
          <a:lstStyle/>
          <a:p>
            <a:r>
              <a:rPr lang="en-AU" smtClean="0"/>
              <a:t>MixColumn Transformation</a:t>
            </a:r>
          </a:p>
        </p:txBody>
      </p:sp>
      <p:pic>
        <p:nvPicPr>
          <p:cNvPr id="65539" name="Picture 5" descr="f7.pdf"/>
          <p:cNvPicPr>
            <a:picLocks noChangeAspect="1"/>
          </p:cNvPicPr>
          <p:nvPr/>
        </p:nvPicPr>
        <p:blipFill>
          <a:blip r:embed="rId3"/>
          <a:srcRect t="39999" b="18182"/>
          <a:stretch>
            <a:fillRect/>
          </a:stretch>
        </p:blipFill>
        <p:spPr bwMode="auto">
          <a:xfrm>
            <a:off x="0" y="1387599"/>
            <a:ext cx="9144000" cy="47216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0" y="5909270"/>
            <a:ext cx="9144000" cy="40005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2000" dirty="0" smtClean="0">
                <a:latin typeface="+mn-lt"/>
              </a:rPr>
              <a:t>AES </a:t>
            </a:r>
            <a:r>
              <a:rPr lang="en-US" sz="2000" dirty="0">
                <a:latin typeface="+mn-lt"/>
              </a:rPr>
              <a:t>Row and Column Operations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D48F9B-91BA-5241-927F-DFD69C82FCF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779912" y="2132856"/>
            <a:ext cx="936104" cy="0"/>
          </a:xfrm>
          <a:prstGeom prst="line">
            <a:avLst/>
          </a:prstGeom>
          <a:ln w="25400">
            <a:solidFill>
              <a:srgbClr val="FF0000">
                <a:alpha val="5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4716016" y="2132856"/>
            <a:ext cx="0" cy="360040"/>
          </a:xfrm>
          <a:prstGeom prst="straightConnector1">
            <a:avLst/>
          </a:prstGeom>
          <a:ln w="25400">
            <a:solidFill>
              <a:srgbClr val="FF0000">
                <a:alpha val="50000"/>
              </a:srgb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5148064" y="2132856"/>
            <a:ext cx="936104" cy="0"/>
          </a:xfrm>
          <a:prstGeom prst="line">
            <a:avLst/>
          </a:prstGeom>
          <a:ln w="25400">
            <a:solidFill>
              <a:srgbClr val="00B050">
                <a:alpha val="5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148064" y="2132856"/>
            <a:ext cx="0" cy="360040"/>
          </a:xfrm>
          <a:prstGeom prst="straightConnector1">
            <a:avLst/>
          </a:prstGeom>
          <a:ln w="25400">
            <a:solidFill>
              <a:srgbClr val="00B050">
                <a:alpha val="50000"/>
              </a:srgb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3203848" y="1484784"/>
                <a:ext cx="3408112" cy="32335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400" b="1" i="1" smtClean="0">
                              <a:solidFill>
                                <a:srgbClr val="00B050"/>
                              </a:solidFill>
                              <a:latin typeface="Cambria Math"/>
                            </a:rPr>
                          </m:ctrlPr>
                        </m:sSubSupPr>
                        <m:e>
                          <m:r>
                            <a:rPr lang="en-US" sz="1400" b="1" i="1" smtClean="0">
                              <a:solidFill>
                                <a:srgbClr val="00B050"/>
                              </a:solidFill>
                              <a:latin typeface="Cambria Math"/>
                            </a:rPr>
                            <m:t>𝒔</m:t>
                          </m:r>
                        </m:e>
                        <m:sub>
                          <m:r>
                            <a:rPr lang="en-US" sz="1400" b="1" i="1" smtClean="0">
                              <a:solidFill>
                                <a:srgbClr val="00B050"/>
                              </a:solidFill>
                              <a:latin typeface="Cambria Math"/>
                            </a:rPr>
                            <m:t>𝟎</m:t>
                          </m:r>
                          <m:r>
                            <a:rPr lang="en-US" sz="1400" b="1" i="1" smtClean="0">
                              <a:solidFill>
                                <a:srgbClr val="00B050"/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a:rPr lang="en-US" sz="1400" b="1" i="1" smtClean="0">
                              <a:solidFill>
                                <a:srgbClr val="00B050"/>
                              </a:solidFill>
                              <a:latin typeface="Cambria Math"/>
                            </a:rPr>
                            <m:t>𝟎</m:t>
                          </m:r>
                        </m:sub>
                        <m:sup>
                          <m:r>
                            <a:rPr lang="en-US" sz="1400" b="1" i="1" smtClean="0">
                              <a:solidFill>
                                <a:srgbClr val="00B050"/>
                              </a:solidFill>
                              <a:latin typeface="Cambria Math"/>
                            </a:rPr>
                            <m:t>′</m:t>
                          </m:r>
                        </m:sup>
                      </m:sSubSup>
                      <m:r>
                        <a:rPr lang="en-US" sz="1400" b="1" i="1" smtClean="0">
                          <a:solidFill>
                            <a:srgbClr val="00B050"/>
                          </a:solidFill>
                          <a:latin typeface="Cambria Math"/>
                        </a:rPr>
                        <m:t>=</m:t>
                      </m:r>
                      <m:r>
                        <a:rPr lang="en-US" sz="14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𝟐</m:t>
                      </m:r>
                      <m:r>
                        <a:rPr lang="en-US" sz="1400" b="1" i="1" smtClean="0">
                          <a:solidFill>
                            <a:srgbClr val="FF0000"/>
                          </a:solidFill>
                          <a:latin typeface="Cambria Math"/>
                          <a:ea typeface="Cambria Math"/>
                        </a:rPr>
                        <m:t>∙</m:t>
                      </m:r>
                      <m:sSub>
                        <m:sSubPr>
                          <m:ctrlPr>
                            <a:rPr lang="en-US" sz="1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𝒔</m:t>
                          </m:r>
                        </m:e>
                        <m:sub>
                          <m:r>
                            <a:rPr lang="en-US" sz="1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𝟎</m:t>
                          </m:r>
                          <m:r>
                            <a:rPr lang="en-US" sz="1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a:rPr lang="en-US" sz="1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𝟎</m:t>
                          </m:r>
                        </m:sub>
                      </m:sSub>
                      <m:r>
                        <a:rPr lang="en-US" sz="1400" b="1" i="0" smtClean="0">
                          <a:solidFill>
                            <a:srgbClr val="FF0000"/>
                          </a:solidFill>
                          <a:latin typeface="Cambria Math"/>
                        </a:rPr>
                        <m:t>+</m:t>
                      </m:r>
                      <m:r>
                        <a:rPr lang="en-US" sz="1400" b="1" i="1" dirty="0" smtClean="0">
                          <a:solidFill>
                            <a:srgbClr val="FF0000"/>
                          </a:solidFill>
                          <a:latin typeface="Cambria Math"/>
                        </a:rPr>
                        <m:t>𝟑</m:t>
                      </m:r>
                      <m:r>
                        <a:rPr lang="en-US" sz="1400" b="1" i="1" dirty="0" smtClean="0">
                          <a:solidFill>
                            <a:srgbClr val="FF0000"/>
                          </a:solidFill>
                          <a:latin typeface="Cambria Math"/>
                          <a:ea typeface="Cambria Math"/>
                        </a:rPr>
                        <m:t>∙</m:t>
                      </m:r>
                      <m:sSub>
                        <m:sSubPr>
                          <m:ctrlPr>
                            <a:rPr lang="en-US" sz="1400" b="1" i="1">
                              <a:solidFill>
                                <a:srgbClr val="FF0000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1400" b="1" i="1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𝒔</m:t>
                          </m:r>
                        </m:e>
                        <m:sub>
                          <m:r>
                            <a:rPr lang="en-US" sz="1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𝟏</m:t>
                          </m:r>
                          <m:r>
                            <a:rPr lang="en-US" sz="1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a:rPr lang="en-US" sz="1400" b="1" i="1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𝟎</m:t>
                          </m:r>
                        </m:sub>
                      </m:sSub>
                      <m:r>
                        <a:rPr lang="en-US" sz="1400" b="1" i="0" smtClean="0">
                          <a:solidFill>
                            <a:srgbClr val="FF0000"/>
                          </a:solidFill>
                          <a:latin typeface="Cambria Math"/>
                        </a:rPr>
                        <m:t>+</m:t>
                      </m:r>
                      <m:r>
                        <a:rPr lang="en-US" sz="1400" b="1" i="0" smtClean="0">
                          <a:solidFill>
                            <a:srgbClr val="FF0000"/>
                          </a:solidFill>
                          <a:latin typeface="Cambria Math"/>
                        </a:rPr>
                        <m:t>𝟏</m:t>
                      </m:r>
                      <m:sSub>
                        <m:sSubPr>
                          <m:ctrlPr>
                            <a:rPr lang="en-US" sz="1400" b="1" i="1">
                              <a:solidFill>
                                <a:srgbClr val="FF0000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solidFill>
                                <a:srgbClr val="FF0000"/>
                              </a:solidFill>
                              <a:latin typeface="Cambria Math"/>
                              <a:ea typeface="Cambria Math"/>
                            </a:rPr>
                            <m:t>∙</m:t>
                          </m:r>
                          <m:r>
                            <a:rPr lang="en-US" sz="1400" b="1" i="1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𝒔</m:t>
                          </m:r>
                        </m:e>
                        <m:sub>
                          <m:r>
                            <a:rPr lang="en-US" sz="1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𝟐</m:t>
                          </m:r>
                          <m:r>
                            <a:rPr lang="en-US" sz="1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a:rPr lang="en-US" sz="1400" b="1" i="1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𝟎</m:t>
                          </m:r>
                        </m:sub>
                      </m:sSub>
                      <m:r>
                        <a:rPr lang="en-US" sz="1400" b="1" i="0" smtClean="0">
                          <a:solidFill>
                            <a:srgbClr val="FF0000"/>
                          </a:solidFill>
                          <a:latin typeface="Cambria Math"/>
                        </a:rPr>
                        <m:t>+</m:t>
                      </m:r>
                      <m:r>
                        <a:rPr lang="en-US" sz="14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𝟏</m:t>
                      </m:r>
                      <m:r>
                        <a:rPr lang="en-US" sz="1400" b="1" i="1" smtClean="0">
                          <a:solidFill>
                            <a:srgbClr val="FF0000"/>
                          </a:solidFill>
                          <a:latin typeface="Cambria Math"/>
                          <a:ea typeface="Cambria Math"/>
                        </a:rPr>
                        <m:t>∙</m:t>
                      </m:r>
                      <m:sSub>
                        <m:sSubPr>
                          <m:ctrlPr>
                            <a:rPr lang="en-US" sz="1400" b="1" i="1">
                              <a:solidFill>
                                <a:srgbClr val="FF0000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1400" b="1" i="1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𝒔</m:t>
                          </m:r>
                        </m:e>
                        <m:sub>
                          <m:r>
                            <a:rPr lang="en-US" sz="1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𝟑</m:t>
                          </m:r>
                          <m:r>
                            <a:rPr lang="en-US" sz="1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a:rPr lang="en-US" sz="1400" b="1" i="1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𝟎</m:t>
                          </m:r>
                        </m:sub>
                      </m:sSub>
                    </m:oMath>
                  </m:oMathPara>
                </a14:m>
                <a:endParaRPr lang="en-US" sz="1400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3848" y="1484784"/>
                <a:ext cx="3408112" cy="323358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Mix Columns Rationale</a:t>
            </a:r>
            <a:endParaRPr lang="en-US" smtClean="0"/>
          </a:p>
        </p:txBody>
      </p:sp>
      <p:sp>
        <p:nvSpPr>
          <p:cNvPr id="6758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mix column transformation combined with the shift row transformation ensures that after a few rounds all output bits depend on all input bits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D48F9B-91BA-5241-927F-DFD69C82FCF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 smtClean="0"/>
              <a:t>AddRoundKey</a:t>
            </a:r>
            <a:r>
              <a:rPr lang="en-AU" dirty="0" smtClean="0"/>
              <a:t> Transformation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sz="2200" dirty="0" smtClean="0">
                <a:ea typeface="+mn-ea"/>
                <a:cs typeface="+mn-cs"/>
              </a:rPr>
              <a:t>The 128 bits of State are bitwise XORed with the 128 bits of the round key</a:t>
            </a:r>
          </a:p>
          <a:p>
            <a:pPr fontAlgn="auto"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sz="2200" dirty="0" smtClean="0">
                <a:ea typeface="+mn-ea"/>
                <a:cs typeface="+mn-cs"/>
              </a:rPr>
              <a:t>Operation is viewed as a columnwise operation between the 4 bytes of a State column and one word of the round key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669388061"/>
              </p:ext>
            </p:extLst>
          </p:nvPr>
        </p:nvGraphicFramePr>
        <p:xfrm>
          <a:off x="4767263" y="1774825"/>
          <a:ext cx="3565525" cy="43037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FF0B399-20FE-C646-851D-65041BC80C79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Finite Field Arithmetic</a:t>
            </a:r>
            <a:endParaRPr lang="en-AU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/>
              <p:cNvSpPr>
                <a:spLocks noGrp="1"/>
              </p:cNvSpPr>
              <p:nvPr>
                <p:ph idx="1"/>
              </p:nvPr>
            </p:nvSpPr>
            <p:spPr>
              <a:xfrm>
                <a:off x="792163" y="1762125"/>
                <a:ext cx="7740277" cy="4943475"/>
              </a:xfrm>
            </p:spPr>
            <p:txBody>
              <a:bodyPr rtlCol="0">
                <a:normAutofit fontScale="77500" lnSpcReduction="20000"/>
              </a:bodyPr>
              <a:lstStyle/>
              <a:p>
                <a:pPr fontAlgn="auto">
                  <a:lnSpc>
                    <a:spcPct val="120000"/>
                  </a:lnSpc>
                  <a:spcAft>
                    <a:spcPts val="0"/>
                  </a:spcAft>
                  <a:buClr>
                    <a:schemeClr val="accent1">
                      <a:lumMod val="60000"/>
                      <a:lumOff val="40000"/>
                    </a:schemeClr>
                  </a:buClr>
                  <a:buFont typeface="Candara" pitchFamily="34" charset="0"/>
                  <a:buChar char="•"/>
                  <a:defRPr/>
                </a:pPr>
                <a:r>
                  <a:rPr lang="en-US" dirty="0" smtClean="0">
                    <a:ea typeface="+mn-ea"/>
                    <a:cs typeface="+mn-cs"/>
                  </a:rPr>
                  <a:t>In the Advanced Encryption Standard (AES) all operations are performed on 8-bit bytes</a:t>
                </a:r>
              </a:p>
              <a:p>
                <a:pPr fontAlgn="auto">
                  <a:lnSpc>
                    <a:spcPct val="120000"/>
                  </a:lnSpc>
                  <a:spcBef>
                    <a:spcPts val="1800"/>
                  </a:spcBef>
                  <a:spcAft>
                    <a:spcPts val="0"/>
                  </a:spcAft>
                  <a:buClr>
                    <a:schemeClr val="accent1">
                      <a:lumMod val="60000"/>
                      <a:lumOff val="40000"/>
                    </a:schemeClr>
                  </a:buClr>
                  <a:buFont typeface="Candara" pitchFamily="34" charset="0"/>
                  <a:buChar char="•"/>
                  <a:defRPr/>
                </a:pPr>
                <a:r>
                  <a:rPr lang="en-US" dirty="0" smtClean="0">
                    <a:ea typeface="+mn-ea"/>
                    <a:cs typeface="+mn-cs"/>
                  </a:rPr>
                  <a:t>The arithmetic operations of addition, multiplication, and division are performed over the finite field GF(2</a:t>
                </a:r>
                <a:r>
                  <a:rPr lang="en-US" baseline="30000" dirty="0" smtClean="0">
                    <a:ea typeface="+mn-ea"/>
                    <a:cs typeface="+mn-cs"/>
                  </a:rPr>
                  <a:t>8</a:t>
                </a:r>
                <a:r>
                  <a:rPr lang="en-US" dirty="0" smtClean="0">
                    <a:ea typeface="+mn-ea"/>
                    <a:cs typeface="+mn-cs"/>
                  </a:rPr>
                  <a:t>)</a:t>
                </a:r>
              </a:p>
              <a:p>
                <a:pPr fontAlgn="auto">
                  <a:lnSpc>
                    <a:spcPct val="120000"/>
                  </a:lnSpc>
                  <a:spcBef>
                    <a:spcPts val="1800"/>
                  </a:spcBef>
                  <a:spcAft>
                    <a:spcPts val="0"/>
                  </a:spcAft>
                  <a:buClr>
                    <a:schemeClr val="accent1">
                      <a:lumMod val="60000"/>
                      <a:lumOff val="40000"/>
                    </a:schemeClr>
                  </a:buClr>
                  <a:buFont typeface="Candara" pitchFamily="34" charset="0"/>
                  <a:buChar char="•"/>
                  <a:defRPr/>
                </a:pPr>
                <a:r>
                  <a:rPr lang="en-US" dirty="0" smtClean="0">
                    <a:ea typeface="+mn-ea"/>
                    <a:cs typeface="+mn-cs"/>
                  </a:rPr>
                  <a:t> A field is a set in which we can do addition, subtraction, multiplication, and division without leaving the set </a:t>
                </a:r>
              </a:p>
              <a:p>
                <a:pPr fontAlgn="auto">
                  <a:lnSpc>
                    <a:spcPct val="120000"/>
                  </a:lnSpc>
                  <a:spcBef>
                    <a:spcPts val="1800"/>
                  </a:spcBef>
                  <a:spcAft>
                    <a:spcPts val="0"/>
                  </a:spcAft>
                  <a:buClr>
                    <a:schemeClr val="accent1">
                      <a:lumMod val="60000"/>
                      <a:lumOff val="40000"/>
                    </a:schemeClr>
                  </a:buClr>
                  <a:buFont typeface="Candara" pitchFamily="34" charset="0"/>
                  <a:buChar char="•"/>
                  <a:defRPr/>
                </a:pPr>
                <a:r>
                  <a:rPr lang="en-US" dirty="0" smtClean="0">
                    <a:ea typeface="+mn-ea"/>
                    <a:cs typeface="+mn-cs"/>
                  </a:rPr>
                  <a:t>Division is defined with the following  rule:</a:t>
                </a:r>
              </a:p>
              <a:p>
                <a:pPr lvl="1" fontAlgn="auto">
                  <a:lnSpc>
                    <a:spcPct val="120000"/>
                  </a:lnSpc>
                  <a:spcAft>
                    <a:spcPts val="0"/>
                  </a:spcAft>
                  <a:buFont typeface="Candara" pitchFamily="34" charset="0"/>
                  <a:buChar char="•"/>
                  <a:defRPr/>
                </a:pPr>
                <a:r>
                  <a:rPr lang="en-US" i="1" dirty="0" smtClean="0">
                    <a:ea typeface="+mn-ea"/>
                  </a:rPr>
                  <a:t> a /b = a (b</a:t>
                </a:r>
                <a:r>
                  <a:rPr lang="en-US" i="1" baseline="30000" dirty="0" smtClean="0">
                    <a:ea typeface="+mn-ea"/>
                  </a:rPr>
                  <a:t>-1</a:t>
                </a:r>
                <a:r>
                  <a:rPr lang="en-US" i="1" dirty="0" smtClean="0">
                    <a:ea typeface="+mn-ea"/>
                  </a:rPr>
                  <a:t> )</a:t>
                </a:r>
                <a:endParaRPr lang="en-US" dirty="0" smtClean="0">
                  <a:ea typeface="+mn-ea"/>
                </a:endParaRPr>
              </a:p>
              <a:p>
                <a:pPr marL="342900" lvl="1" indent="-342900" fontAlgn="auto">
                  <a:lnSpc>
                    <a:spcPct val="120000"/>
                  </a:lnSpc>
                  <a:spcBef>
                    <a:spcPts val="1800"/>
                  </a:spcBef>
                  <a:spcAft>
                    <a:spcPts val="0"/>
                  </a:spcAft>
                  <a:buClr>
                    <a:schemeClr val="accent1">
                      <a:lumMod val="60000"/>
                      <a:lumOff val="40000"/>
                    </a:schemeClr>
                  </a:buClr>
                  <a:buFont typeface="Candara" pitchFamily="34" charset="0"/>
                  <a:buChar char="•"/>
                  <a:defRPr/>
                </a:pPr>
                <a:r>
                  <a:rPr lang="en-US" sz="2839" dirty="0" smtClean="0">
                    <a:ea typeface="+mn-ea"/>
                  </a:rPr>
                  <a:t>An example of a finite field (one with a finite number of elements) is the set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39" i="1" smtClean="0">
                            <a:latin typeface="Cambria Math"/>
                            <a:ea typeface="+mn-ea"/>
                          </a:rPr>
                        </m:ctrlPr>
                      </m:sSubPr>
                      <m:e>
                        <m:r>
                          <a:rPr lang="en-US" sz="2839" b="0" i="1" smtClean="0">
                            <a:latin typeface="Cambria Math"/>
                            <a:ea typeface="+mn-ea"/>
                          </a:rPr>
                          <m:t>𝑍</m:t>
                        </m:r>
                      </m:e>
                      <m:sub>
                        <m:r>
                          <a:rPr lang="en-US" sz="2839" b="0" i="1" smtClean="0">
                            <a:latin typeface="Cambria Math"/>
                            <a:ea typeface="+mn-ea"/>
                          </a:rPr>
                          <m:t>𝑝</m:t>
                        </m:r>
                      </m:sub>
                    </m:sSub>
                    <m:r>
                      <a:rPr lang="en-US" sz="2839" b="0" i="1" smtClean="0">
                        <a:latin typeface="Cambria Math"/>
                        <a:ea typeface="+mn-ea"/>
                      </a:rPr>
                      <m:t>={0,1, . . . , </m:t>
                    </m:r>
                    <m:r>
                      <a:rPr lang="en-US" sz="2839" b="0" i="1" smtClean="0">
                        <a:latin typeface="Cambria Math"/>
                        <a:ea typeface="+mn-ea"/>
                      </a:rPr>
                      <m:t>𝑝</m:t>
                    </m:r>
                    <m:r>
                      <a:rPr lang="en-US" sz="2839" b="0" i="1" smtClean="0">
                        <a:latin typeface="Cambria Math"/>
                        <a:ea typeface="+mn-ea"/>
                      </a:rPr>
                      <m:t>−1}</m:t>
                    </m:r>
                  </m:oMath>
                </a14:m>
                <a:r>
                  <a:rPr lang="en-US" sz="2839" dirty="0" smtClean="0">
                    <a:ea typeface="+mn-ea"/>
                  </a:rPr>
                  <a:t>, where </a:t>
                </a:r>
                <a:r>
                  <a:rPr lang="en-US" sz="2839" i="1" dirty="0" smtClean="0">
                    <a:ea typeface="+mn-ea"/>
                  </a:rPr>
                  <a:t>p</a:t>
                </a:r>
                <a:r>
                  <a:rPr lang="en-US" sz="2839" dirty="0" smtClean="0">
                    <a:ea typeface="+mn-ea"/>
                  </a:rPr>
                  <a:t> is a prime number and in which arithmetic is carried out modulo </a:t>
                </a:r>
                <a:r>
                  <a:rPr lang="en-US" sz="2839" i="1" dirty="0" smtClean="0">
                    <a:ea typeface="+mn-ea"/>
                  </a:rPr>
                  <a:t>p</a:t>
                </a:r>
                <a:r>
                  <a:rPr lang="en-US" sz="2839" dirty="0" smtClean="0">
                    <a:ea typeface="+mn-ea"/>
                  </a:rPr>
                  <a:t> </a:t>
                </a:r>
              </a:p>
              <a:p>
                <a:pPr fontAlgn="auto">
                  <a:spcAft>
                    <a:spcPts val="0"/>
                  </a:spcAft>
                  <a:buClr>
                    <a:schemeClr val="accent1">
                      <a:lumMod val="60000"/>
                      <a:lumOff val="40000"/>
                    </a:schemeClr>
                  </a:buClr>
                  <a:buFont typeface="Candara" pitchFamily="34" charset="0"/>
                  <a:buChar char="•"/>
                  <a:defRPr/>
                </a:pPr>
                <a:endParaRPr lang="en-US" dirty="0"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6" name="Content Placehold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92163" y="1762125"/>
                <a:ext cx="7740277" cy="4943475"/>
              </a:xfrm>
              <a:blipFill rotWithShape="1">
                <a:blip r:embed="rId3"/>
                <a:stretch>
                  <a:fillRect l="-1102" t="-986" r="-14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D48F9B-91BA-5241-927F-DFD69C82FCF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AES Key Expansion</a:t>
            </a:r>
            <a:endParaRPr lang="en-AU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323528" y="2204864"/>
            <a:ext cx="8784976" cy="3456384"/>
          </a:xfrm>
        </p:spPr>
        <p:txBody>
          <a:bodyPr rtlCol="0">
            <a:normAutofit fontScale="92500" lnSpcReduction="20000"/>
          </a:bodyPr>
          <a:lstStyle/>
          <a:p>
            <a:pPr fontAlgn="auto">
              <a:lnSpc>
                <a:spcPct val="120000"/>
              </a:lnSpc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Takes as input a </a:t>
            </a:r>
            <a:r>
              <a:rPr lang="en-US" dirty="0">
                <a:ea typeface="+mn-ea"/>
                <a:cs typeface="+mn-cs"/>
              </a:rPr>
              <a:t>4</a:t>
            </a:r>
            <a:r>
              <a:rPr lang="en-US" dirty="0" smtClean="0">
                <a:ea typeface="+mn-ea"/>
                <a:cs typeface="+mn-cs"/>
              </a:rPr>
              <a:t>-word (16 byte) key and produces a linear array of 44 words (176) bytes</a:t>
            </a:r>
          </a:p>
          <a:p>
            <a:pPr lvl="1" fontAlgn="auto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Font typeface="Candara" pitchFamily="34" charset="0"/>
              <a:buChar char="•"/>
              <a:defRPr/>
            </a:pPr>
            <a:r>
              <a:rPr lang="en-US" dirty="0">
                <a:ea typeface="+mn-ea"/>
              </a:rPr>
              <a:t>S</a:t>
            </a:r>
            <a:r>
              <a:rPr lang="en-US" dirty="0" smtClean="0">
                <a:ea typeface="+mn-ea"/>
              </a:rPr>
              <a:t>ufficient to provide a </a:t>
            </a:r>
            <a:r>
              <a:rPr lang="en-US" dirty="0">
                <a:ea typeface="+mn-ea"/>
              </a:rPr>
              <a:t>4</a:t>
            </a:r>
            <a:r>
              <a:rPr lang="en-US" dirty="0" smtClean="0">
                <a:ea typeface="+mn-ea"/>
              </a:rPr>
              <a:t>-word round key for the initial AddRoundKey stage and each of the 10 rounds of the cipher</a:t>
            </a:r>
          </a:p>
          <a:p>
            <a:pPr fontAlgn="auto">
              <a:lnSpc>
                <a:spcPct val="120000"/>
              </a:lnSpc>
              <a:spcBef>
                <a:spcPts val="18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Key is copied into the first four words of the expanded key</a:t>
            </a:r>
          </a:p>
          <a:p>
            <a:pPr lvl="1" fontAlgn="auto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</a:rPr>
              <a:t>The remainder of the expanded key is filled in four words at a time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D48F9B-91BA-5241-927F-DFD69C82FCF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8600" y="685800"/>
            <a:ext cx="2743200" cy="2590800"/>
          </a:xfrm>
        </p:spPr>
        <p:txBody>
          <a:bodyPr/>
          <a:lstStyle/>
          <a:p>
            <a:r>
              <a:rPr lang="en-US" sz="3600" dirty="0" smtClean="0"/>
              <a:t>AES Key Expansion</a:t>
            </a:r>
            <a:endParaRPr lang="en-AU" sz="3600" dirty="0" smtClean="0"/>
          </a:p>
        </p:txBody>
      </p:sp>
      <p:pic>
        <p:nvPicPr>
          <p:cNvPr id="75779" name="Picture 6" descr="f9.pdf"/>
          <p:cNvPicPr>
            <a:picLocks noChangeAspect="1"/>
          </p:cNvPicPr>
          <p:nvPr/>
        </p:nvPicPr>
        <p:blipFill>
          <a:blip r:embed="rId3"/>
          <a:srcRect t="2727" b="9091"/>
          <a:stretch>
            <a:fillRect/>
          </a:stretch>
        </p:blipFill>
        <p:spPr bwMode="auto">
          <a:xfrm>
            <a:off x="2736304" y="-40624"/>
            <a:ext cx="6084168" cy="6565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A0671E9-418D-2440-8FFC-982A85567CAA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644008" y="6179016"/>
            <a:ext cx="864096" cy="274320"/>
          </a:xfrm>
          <a:prstGeom prst="rect">
            <a:avLst/>
          </a:prstGeom>
          <a:solidFill>
            <a:srgbClr val="ECECEC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Key Expansion Rationale</a:t>
            </a:r>
            <a:endParaRPr lang="en-AU" smtClean="0"/>
          </a:p>
        </p:txBody>
      </p:sp>
      <p:sp>
        <p:nvSpPr>
          <p:cNvPr id="95235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251520" y="2209800"/>
            <a:ext cx="3250703" cy="464820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sz="2000" dirty="0" smtClean="0">
                <a:ea typeface="+mn-ea"/>
                <a:cs typeface="+mn-cs"/>
              </a:rPr>
              <a:t>The expansion key algorithm is designed to be resistant to known cryptanalytic attacks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981252534"/>
              </p:ext>
            </p:extLst>
          </p:nvPr>
        </p:nvGraphicFramePr>
        <p:xfrm>
          <a:off x="3491880" y="1556792"/>
          <a:ext cx="5184576" cy="48545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FF0B399-20FE-C646-851D-65041BC80C79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-36512" y="304800"/>
            <a:ext cx="3168352" cy="5589588"/>
          </a:xfrm>
          <a:prstGeom prst="rect">
            <a:avLst/>
          </a:prstGeom>
        </p:spPr>
        <p:txBody>
          <a:bodyPr anchor="ctr"/>
          <a:lstStyle/>
          <a:p>
            <a:pPr algn="ctr" fontAlgn="auto">
              <a:lnSpc>
                <a:spcPts val="4600"/>
              </a:lnSpc>
              <a:spcAft>
                <a:spcPts val="0"/>
              </a:spcAft>
              <a:defRPr/>
            </a:pPr>
            <a:r>
              <a:rPr lang="en-US" sz="4000" dirty="0" smtClean="0">
                <a:solidFill>
                  <a:schemeClr val="tx2"/>
                </a:solidFill>
                <a:latin typeface="+mn-lt"/>
                <a:ea typeface="+mj-ea"/>
                <a:cs typeface="+mj-cs"/>
              </a:rPr>
              <a:t/>
            </a:r>
            <a:br>
              <a:rPr lang="en-US" sz="4000" dirty="0" smtClean="0">
                <a:solidFill>
                  <a:schemeClr val="tx2"/>
                </a:solidFill>
                <a:latin typeface="+mn-lt"/>
                <a:ea typeface="+mj-ea"/>
                <a:cs typeface="+mj-cs"/>
              </a:rPr>
            </a:br>
            <a:r>
              <a:rPr lang="en-US" sz="2800" dirty="0" smtClean="0">
                <a:solidFill>
                  <a:schemeClr val="tx2"/>
                </a:solidFill>
                <a:latin typeface="+mn-lt"/>
                <a:ea typeface="+mj-ea"/>
                <a:cs typeface="+mj-cs"/>
              </a:rPr>
              <a:t>Avalanche Effect </a:t>
            </a:r>
            <a:endParaRPr lang="en-US" sz="2800" dirty="0">
              <a:solidFill>
                <a:schemeClr val="tx2"/>
              </a:solidFill>
              <a:latin typeface="+mn-lt"/>
              <a:ea typeface="+mj-ea"/>
              <a:cs typeface="+mj-cs"/>
            </a:endParaRPr>
          </a:p>
          <a:p>
            <a:pPr algn="ctr" fontAlgn="auto">
              <a:lnSpc>
                <a:spcPts val="4600"/>
              </a:lnSpc>
              <a:spcAft>
                <a:spcPts val="0"/>
              </a:spcAft>
              <a:defRPr/>
            </a:pPr>
            <a:r>
              <a:rPr lang="en-US" sz="2800" dirty="0">
                <a:solidFill>
                  <a:schemeClr val="tx2"/>
                </a:solidFill>
                <a:latin typeface="+mn-lt"/>
                <a:ea typeface="+mj-ea"/>
                <a:cs typeface="+mj-cs"/>
              </a:rPr>
              <a:t>in AES: </a:t>
            </a:r>
            <a:endParaRPr lang="en-US" sz="2800" dirty="0" smtClean="0">
              <a:solidFill>
                <a:schemeClr val="tx2"/>
              </a:solidFill>
              <a:latin typeface="+mn-lt"/>
              <a:ea typeface="+mj-ea"/>
              <a:cs typeface="+mj-cs"/>
            </a:endParaRPr>
          </a:p>
          <a:p>
            <a:pPr algn="ctr" fontAlgn="auto">
              <a:lnSpc>
                <a:spcPts val="4600"/>
              </a:lnSpc>
              <a:spcAft>
                <a:spcPts val="0"/>
              </a:spcAft>
              <a:defRPr/>
            </a:pPr>
            <a:r>
              <a:rPr lang="en-US" sz="2800" dirty="0" smtClean="0">
                <a:solidFill>
                  <a:schemeClr val="tx2"/>
                </a:solidFill>
                <a:latin typeface="+mn-lt"/>
                <a:ea typeface="+mj-ea"/>
                <a:cs typeface="+mj-cs"/>
              </a:rPr>
              <a:t>Change </a:t>
            </a:r>
            <a:r>
              <a:rPr lang="en-US" sz="2800" dirty="0">
                <a:solidFill>
                  <a:schemeClr val="tx2"/>
                </a:solidFill>
                <a:latin typeface="+mn-lt"/>
                <a:ea typeface="+mj-ea"/>
                <a:cs typeface="+mj-cs"/>
              </a:rPr>
              <a:t>in </a:t>
            </a:r>
            <a:r>
              <a:rPr lang="en-US" sz="2800" dirty="0" smtClean="0">
                <a:solidFill>
                  <a:schemeClr val="tx2"/>
                </a:solidFill>
                <a:latin typeface="+mn-lt"/>
                <a:ea typeface="+mj-ea"/>
                <a:cs typeface="+mj-cs"/>
              </a:rPr>
              <a:t>plaintext</a:t>
            </a:r>
            <a:endParaRPr lang="en-US" sz="2800" dirty="0">
              <a:solidFill>
                <a:schemeClr val="tx2"/>
              </a:solidFill>
              <a:latin typeface="+mn-lt"/>
              <a:ea typeface="+mj-ea"/>
              <a:cs typeface="+mj-cs"/>
            </a:endParaRPr>
          </a:p>
        </p:txBody>
      </p:sp>
      <p:pic>
        <p:nvPicPr>
          <p:cNvPr id="83972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19400" y="207963"/>
            <a:ext cx="6623050" cy="6245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A0671E9-418D-2440-8FFC-982A85567CAA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4462272" y="260648"/>
            <a:ext cx="0" cy="365760"/>
          </a:xfrm>
          <a:prstGeom prst="straightConnector1">
            <a:avLst/>
          </a:prstGeom>
          <a:ln w="34925">
            <a:solidFill>
              <a:srgbClr val="FF0000">
                <a:alpha val="50000"/>
              </a:srgb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Equivalent Inverse Cipher</a:t>
            </a:r>
            <a:endParaRPr lang="en-AU" smtClean="0"/>
          </a:p>
        </p:txBody>
      </p:sp>
      <p:sp>
        <p:nvSpPr>
          <p:cNvPr id="68611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381000" y="1828800"/>
            <a:ext cx="3566160" cy="4303713"/>
          </a:xfrm>
        </p:spPr>
        <p:txBody>
          <a:bodyPr rtlCol="0">
            <a:normAutofit fontScale="85000" lnSpcReduction="20000"/>
          </a:bodyPr>
          <a:lstStyle/>
          <a:p>
            <a:pPr fontAlgn="auto">
              <a:lnSpc>
                <a:spcPct val="120000"/>
              </a:lnSpc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AES decryption cipher is not identical to the encryption cipher</a:t>
            </a:r>
          </a:p>
          <a:p>
            <a:pPr lvl="1" fontAlgn="auto">
              <a:lnSpc>
                <a:spcPct val="120000"/>
              </a:lnSpc>
              <a:spcAft>
                <a:spcPts val="0"/>
              </a:spcAft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</a:rPr>
              <a:t>The sequence of transformations differs although the form of the key schedules is the same</a:t>
            </a:r>
          </a:p>
          <a:p>
            <a:pPr lvl="1" fontAlgn="auto">
              <a:lnSpc>
                <a:spcPct val="120000"/>
              </a:lnSpc>
              <a:spcAft>
                <a:spcPts val="0"/>
              </a:spcAft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</a:rPr>
              <a:t>Has the disadvantage that two separate software or firmware modules are needed for applications that require both encryption and decryption</a:t>
            </a:r>
          </a:p>
        </p:txBody>
      </p:sp>
      <p:graphicFrame>
        <p:nvGraphicFramePr>
          <p:cNvPr id="4" name="Diagram 3"/>
          <p:cNvGraphicFramePr/>
          <p:nvPr/>
        </p:nvGraphicFramePr>
        <p:xfrm>
          <a:off x="3962400" y="1981200"/>
          <a:ext cx="4953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FF0B399-20FE-C646-851D-65041BC80C79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Implementation Aspects</a:t>
            </a:r>
            <a:endParaRPr lang="en-AU" smtClean="0"/>
          </a:p>
        </p:txBody>
      </p:sp>
      <p:sp>
        <p:nvSpPr>
          <p:cNvPr id="70659" name="Rectangle 3"/>
          <p:cNvSpPr>
            <a:spLocks noGrp="1" noChangeArrowheads="1"/>
          </p:cNvSpPr>
          <p:nvPr>
            <p:ph idx="1"/>
          </p:nvPr>
        </p:nvSpPr>
        <p:spPr>
          <a:xfrm>
            <a:off x="179512" y="1762125"/>
            <a:ext cx="8856984" cy="4714875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sz="2500" dirty="0" smtClean="0">
                <a:ea typeface="+mn-ea"/>
                <a:cs typeface="+mn-cs"/>
              </a:rPr>
              <a:t>AES can be implemented very efficiently on an 8-bit processor</a:t>
            </a:r>
          </a:p>
          <a:p>
            <a:pPr fontAlgn="auto"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sz="2500" dirty="0" smtClean="0">
                <a:ea typeface="+mn-ea"/>
                <a:cs typeface="+mn-cs"/>
              </a:rPr>
              <a:t>AddRoundKey is a bytewise XOR operation</a:t>
            </a:r>
          </a:p>
          <a:p>
            <a:pPr fontAlgn="auto"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sz="2500" dirty="0" smtClean="0">
                <a:ea typeface="+mn-ea"/>
                <a:cs typeface="+mn-cs"/>
              </a:rPr>
              <a:t>ShiftRows is a simple byte-shifting operation</a:t>
            </a:r>
          </a:p>
          <a:p>
            <a:pPr fontAlgn="auto"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sz="2500" dirty="0" smtClean="0">
                <a:ea typeface="+mn-ea"/>
                <a:cs typeface="+mn-cs"/>
              </a:rPr>
              <a:t>SubBytes operates at the byte level and only requires a table of 256 bytes</a:t>
            </a:r>
          </a:p>
          <a:p>
            <a:pPr fontAlgn="auto"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sz="2500" dirty="0" smtClean="0">
                <a:ea typeface="+mn-ea"/>
                <a:cs typeface="+mn-cs"/>
              </a:rPr>
              <a:t>MixColumns requires matrix multiplication in the field GF(2</a:t>
            </a:r>
            <a:r>
              <a:rPr lang="en-US" sz="2500" baseline="30000" dirty="0" smtClean="0">
                <a:ea typeface="+mn-ea"/>
                <a:cs typeface="+mn-cs"/>
              </a:rPr>
              <a:t>8</a:t>
            </a:r>
            <a:r>
              <a:rPr lang="en-US" sz="2500" dirty="0" smtClean="0">
                <a:ea typeface="+mn-ea"/>
                <a:cs typeface="+mn-cs"/>
              </a:rPr>
              <a:t>), which means that all operations are carried out on bytes</a:t>
            </a:r>
            <a:endParaRPr lang="en-AU" sz="2500" dirty="0">
              <a:ea typeface="+mn-ea"/>
              <a:cs typeface="+mn-cs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D48F9B-91BA-5241-927F-DFD69C82FCF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Implementation Aspects</a:t>
            </a:r>
            <a:endParaRPr lang="en-AU" smtClean="0"/>
          </a:p>
        </p:txBody>
      </p:sp>
      <p:sp>
        <p:nvSpPr>
          <p:cNvPr id="71683" name="Rectangle 3"/>
          <p:cNvSpPr>
            <a:spLocks noGrp="1" noChangeArrowheads="1"/>
          </p:cNvSpPr>
          <p:nvPr>
            <p:ph idx="1"/>
          </p:nvPr>
        </p:nvSpPr>
        <p:spPr>
          <a:xfrm>
            <a:off x="323528" y="1762125"/>
            <a:ext cx="8856984" cy="4289425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Can also be efficiently implement on a 32-bit processor</a:t>
            </a:r>
          </a:p>
          <a:p>
            <a:pPr lvl="1" fontAlgn="auto">
              <a:spcAft>
                <a:spcPts val="0"/>
              </a:spcAft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</a:rPr>
              <a:t>Redefine steps to use 32-bit words</a:t>
            </a:r>
          </a:p>
          <a:p>
            <a:pPr lvl="1" fontAlgn="auto">
              <a:spcAft>
                <a:spcPts val="0"/>
              </a:spcAft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</a:rPr>
              <a:t>Can precompute 4 tables of 256-words</a:t>
            </a:r>
          </a:p>
          <a:p>
            <a:pPr lvl="1" fontAlgn="auto">
              <a:spcAft>
                <a:spcPts val="0"/>
              </a:spcAft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</a:rPr>
              <a:t>Then each column in each round can be computed using 4 table lookups + 4 XORs</a:t>
            </a:r>
          </a:p>
          <a:p>
            <a:pPr lvl="1" fontAlgn="auto">
              <a:spcAft>
                <a:spcPts val="0"/>
              </a:spcAft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</a:rPr>
              <a:t>At a cost of 4Kb to store tables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D48F9B-91BA-5241-927F-DFD69C82FCF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Summary</a:t>
            </a:r>
            <a:endParaRPr lang="en-AU" smtClean="0"/>
          </a:p>
        </p:txBody>
      </p:sp>
      <p:sp>
        <p:nvSpPr>
          <p:cNvPr id="100355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304800" y="1905000"/>
            <a:ext cx="3565525" cy="4953000"/>
          </a:xfrm>
        </p:spPr>
        <p:txBody>
          <a:bodyPr/>
          <a:lstStyle/>
          <a:p>
            <a:r>
              <a:rPr lang="en-US" smtClean="0"/>
              <a:t>Finite field arithmetic</a:t>
            </a:r>
          </a:p>
          <a:p>
            <a:r>
              <a:rPr lang="en-US" smtClean="0"/>
              <a:t>AES structure</a:t>
            </a:r>
          </a:p>
          <a:p>
            <a:pPr lvl="1"/>
            <a:r>
              <a:rPr lang="en-US" smtClean="0"/>
              <a:t>General structure</a:t>
            </a:r>
          </a:p>
          <a:p>
            <a:pPr lvl="1"/>
            <a:r>
              <a:rPr lang="en-US" smtClean="0"/>
              <a:t>Detailed structure</a:t>
            </a:r>
          </a:p>
          <a:p>
            <a:r>
              <a:rPr lang="en-US" smtClean="0"/>
              <a:t>AES key expansion</a:t>
            </a:r>
          </a:p>
          <a:p>
            <a:pPr lvl="1"/>
            <a:r>
              <a:rPr lang="en-US" smtClean="0"/>
              <a:t>Key expansion algorithm</a:t>
            </a:r>
          </a:p>
          <a:p>
            <a:pPr lvl="1"/>
            <a:r>
              <a:rPr lang="en-US" smtClean="0"/>
              <a:t>Rationale</a:t>
            </a:r>
            <a:endParaRPr lang="en-AU" smtClean="0"/>
          </a:p>
        </p:txBody>
      </p:sp>
      <p:sp>
        <p:nvSpPr>
          <p:cNvPr id="76804" name="Content Placeholder 11"/>
          <p:cNvSpPr>
            <a:spLocks noGrp="1"/>
          </p:cNvSpPr>
          <p:nvPr>
            <p:ph sz="half" idx="2"/>
          </p:nvPr>
        </p:nvSpPr>
        <p:spPr>
          <a:xfrm>
            <a:off x="5578475" y="1752600"/>
            <a:ext cx="3565525" cy="4876800"/>
          </a:xfrm>
        </p:spPr>
        <p:txBody>
          <a:bodyPr rtlCol="0"/>
          <a:lstStyle/>
          <a:p>
            <a:pPr fontAlgn="auto"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AES transformation functions</a:t>
            </a:r>
          </a:p>
          <a:p>
            <a:pPr lvl="1" fontAlgn="auto">
              <a:spcAft>
                <a:spcPts val="0"/>
              </a:spcAft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</a:rPr>
              <a:t>Substitute bytes</a:t>
            </a:r>
          </a:p>
          <a:p>
            <a:pPr lvl="1" fontAlgn="auto">
              <a:spcAft>
                <a:spcPts val="0"/>
              </a:spcAft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</a:rPr>
              <a:t>ShiftRows</a:t>
            </a:r>
          </a:p>
          <a:p>
            <a:pPr lvl="1" fontAlgn="auto">
              <a:spcAft>
                <a:spcPts val="0"/>
              </a:spcAft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</a:rPr>
              <a:t>MixColumns</a:t>
            </a:r>
          </a:p>
          <a:p>
            <a:pPr lvl="1" fontAlgn="auto">
              <a:spcAft>
                <a:spcPts val="0"/>
              </a:spcAft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</a:rPr>
              <a:t>AddRoundKey</a:t>
            </a:r>
          </a:p>
          <a:p>
            <a:pPr marL="342900" lvl="1" indent="-342900" fontAlgn="auto">
              <a:spcBef>
                <a:spcPts val="24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sz="2400" dirty="0" smtClean="0">
                <a:ea typeface="+mn-ea"/>
              </a:rPr>
              <a:t>AES implementation</a:t>
            </a:r>
          </a:p>
          <a:p>
            <a:pPr lvl="1" fontAlgn="auto">
              <a:spcAft>
                <a:spcPts val="0"/>
              </a:spcAft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</a:rPr>
              <a:t>Equivalent inverse cipher</a:t>
            </a:r>
          </a:p>
          <a:p>
            <a:pPr lvl="1" fontAlgn="auto">
              <a:spcAft>
                <a:spcPts val="0"/>
              </a:spcAft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</a:rPr>
              <a:t>Implementation aspects</a:t>
            </a:r>
          </a:p>
        </p:txBody>
      </p:sp>
      <p:pic>
        <p:nvPicPr>
          <p:cNvPr id="5" name="Picture Placeholder 4" descr="crypto.jpg"/>
          <p:cNvPicPr>
            <a:picLocks noChangeAspect="1"/>
          </p:cNvPicPr>
          <p:nvPr/>
        </p:nvPicPr>
        <p:blipFill>
          <a:blip r:embed="rId3">
            <a:alphaModFix/>
            <a:lum bright="28000"/>
          </a:blip>
          <a:srcRect l="-16674" t="-1111" r="-18211" b="44444"/>
          <a:stretch>
            <a:fillRect/>
          </a:stretch>
        </p:blipFill>
        <p:spPr bwMode="auto">
          <a:xfrm>
            <a:off x="3581400" y="3048000"/>
            <a:ext cx="2109547" cy="1209027"/>
          </a:xfrm>
          <a:prstGeom prst="ellipse">
            <a:avLst/>
          </a:prstGeom>
          <a:solidFill>
            <a:schemeClr val="bg1">
              <a:lumMod val="85000"/>
            </a:schemeClr>
          </a:solidFill>
          <a:ln w="101600">
            <a:noFill/>
            <a:miter lim="800000"/>
            <a:headEnd/>
            <a:tailEnd/>
          </a:ln>
          <a:effectLst>
            <a:innerShdw blurRad="762000">
              <a:schemeClr val="accent1">
                <a:alpha val="80000"/>
              </a:schemeClr>
            </a:innerShdw>
            <a:softEdge rad="76200"/>
          </a:effec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FF0B399-20FE-C646-851D-65041BC80C79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528" y="1616149"/>
            <a:ext cx="7917872" cy="5169114"/>
          </a:xfrm>
          <a:noFill/>
        </p:spPr>
        <p:txBody>
          <a:bodyPr/>
          <a:lstStyle/>
          <a:p>
            <a:pPr marL="0" indent="0">
              <a:spcBef>
                <a:spcPts val="600"/>
              </a:spcBef>
              <a:buNone/>
            </a:pPr>
            <a:endParaRPr lang="en-US" sz="3600" b="1" dirty="0">
              <a:solidFill>
                <a:srgbClr val="00B0F0"/>
              </a:solidFill>
              <a:latin typeface="Curlz MT" panose="04040404050702020202" pitchFamily="82" charset="0"/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      </a:t>
            </a:r>
            <a:endParaRPr lang="en-US" b="1" dirty="0">
              <a:solidFill>
                <a:srgbClr val="00B0F0"/>
              </a:solidFill>
              <a:latin typeface="Curlz MT" panose="04040404050702020202" pitchFamily="8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4499992" y="1700808"/>
            <a:ext cx="1512168" cy="1978268"/>
          </a:xfrm>
          <a:prstGeom prst="roundRect">
            <a:avLst/>
          </a:prstGeom>
          <a:solidFill>
            <a:srgbClr val="00B05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1" dirty="0" smtClean="0">
                <a:solidFill>
                  <a:srgbClr val="7030A0"/>
                </a:solidFill>
              </a:rPr>
              <a:t>BYTES</a:t>
            </a:r>
          </a:p>
          <a:p>
            <a:pPr algn="ctr">
              <a:lnSpc>
                <a:spcPct val="70000"/>
              </a:lnSpc>
            </a:pPr>
            <a:r>
              <a:rPr lang="en-US" b="1" dirty="0" err="1" smtClean="0">
                <a:solidFill>
                  <a:srgbClr val="7030A0"/>
                </a:solidFill>
              </a:rPr>
              <a:t>ciphertext</a:t>
            </a:r>
            <a:endParaRPr lang="en-US" b="1" dirty="0" smtClean="0">
              <a:solidFill>
                <a:srgbClr val="7030A0"/>
              </a:solidFill>
            </a:endParaRPr>
          </a:p>
          <a:p>
            <a:pPr algn="ctr"/>
            <a:endParaRPr lang="en-US" b="1" dirty="0" smtClean="0">
              <a:solidFill>
                <a:srgbClr val="7030A0"/>
              </a:solidFill>
            </a:endParaRPr>
          </a:p>
          <a:p>
            <a:pPr algn="ctr"/>
            <a:r>
              <a:rPr lang="en-US" b="1" dirty="0" smtClean="0">
                <a:solidFill>
                  <a:srgbClr val="7030A0"/>
                </a:solidFill>
                <a:latin typeface="Arial Narrow" panose="020B0606020202030204" pitchFamily="34" charset="0"/>
              </a:rPr>
              <a:t>10101010</a:t>
            </a:r>
            <a:endParaRPr lang="en-US" b="1" dirty="0" smtClean="0">
              <a:solidFill>
                <a:srgbClr val="7030A0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4499992" y="1700808"/>
            <a:ext cx="1512168" cy="1978268"/>
          </a:xfrm>
          <a:prstGeom prst="roundRect">
            <a:avLst/>
          </a:prstGeom>
          <a:solidFill>
            <a:srgbClr val="00B0F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BYTES</a:t>
            </a:r>
          </a:p>
          <a:p>
            <a:pPr algn="ctr">
              <a:lnSpc>
                <a:spcPct val="70000"/>
              </a:lnSpc>
            </a:pP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plaintext</a:t>
            </a:r>
          </a:p>
          <a:p>
            <a:pPr algn="ctr"/>
            <a:endParaRPr lang="en-US" b="1" dirty="0" smtClean="0">
              <a:solidFill>
                <a:schemeClr val="accent5">
                  <a:lumMod val="50000"/>
                </a:schemeClr>
              </a:solidFill>
            </a:endParaRPr>
          </a:p>
          <a:p>
            <a:pPr algn="ctr"/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  <a:latin typeface="Arial Narrow" panose="020B0606020202030204" pitchFamily="34" charset="0"/>
              </a:rPr>
              <a:t>11001001</a:t>
            </a:r>
            <a:endParaRPr lang="en-US" b="1" dirty="0" smtClean="0">
              <a:solidFill>
                <a:schemeClr val="accent5">
                  <a:lumMod val="50000"/>
                </a:schemeClr>
              </a:solidFill>
            </a:endParaRPr>
          </a:p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3942"/>
            <a:ext cx="9324527" cy="1325563"/>
          </a:xfrm>
        </p:spPr>
        <p:txBody>
          <a:bodyPr/>
          <a:lstStyle/>
          <a:p>
            <a:pPr algn="ctr">
              <a:lnSpc>
                <a:spcPts val="4600"/>
              </a:lnSpc>
            </a:pPr>
            <a:r>
              <a:rPr lang="en-US" b="1" dirty="0" smtClean="0">
                <a:latin typeface="Curlz MT" pitchFamily="82" charset="0"/>
              </a:rPr>
              <a:t>“</a:t>
            </a:r>
            <a:r>
              <a:rPr lang="en-US" sz="4800" b="1" dirty="0" smtClean="0">
                <a:latin typeface="Curlz MT" pitchFamily="82" charset="0"/>
              </a:rPr>
              <a:t>LIN”  --  The hackers card game</a:t>
            </a:r>
            <a:br>
              <a:rPr lang="en-US" sz="4800" b="1" dirty="0" smtClean="0">
                <a:latin typeface="Curlz MT" pitchFamily="82" charset="0"/>
              </a:rPr>
            </a:br>
            <a:r>
              <a:rPr lang="en-US" sz="4800" b="1" dirty="0" smtClean="0">
                <a:latin typeface="Curlz MT" pitchFamily="82" charset="0"/>
              </a:rPr>
              <a:t>a chosen </a:t>
            </a:r>
            <a:r>
              <a:rPr lang="en-US" sz="4800" b="1" dirty="0" err="1" smtClean="0">
                <a:latin typeface="Curlz MT" pitchFamily="82" charset="0"/>
              </a:rPr>
              <a:t>ciphertext</a:t>
            </a:r>
            <a:r>
              <a:rPr lang="en-US" sz="4800" b="1" dirty="0" smtClean="0">
                <a:latin typeface="Curlz MT" pitchFamily="82" charset="0"/>
              </a:rPr>
              <a:t> attack </a:t>
            </a:r>
            <a:endParaRPr lang="en-US" sz="4800" b="1" dirty="0">
              <a:latin typeface="Curlz MT" pitchFamily="82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50" t="65836" r="42370" b="6493"/>
          <a:stretch/>
        </p:blipFill>
        <p:spPr bwMode="auto">
          <a:xfrm>
            <a:off x="2411760" y="3933056"/>
            <a:ext cx="790818" cy="864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Rounded Rectangle 9"/>
          <p:cNvSpPr/>
          <p:nvPr/>
        </p:nvSpPr>
        <p:spPr>
          <a:xfrm>
            <a:off x="467544" y="4763100"/>
            <a:ext cx="1440160" cy="1978268"/>
          </a:xfrm>
          <a:prstGeom prst="roundRect">
            <a:avLst/>
          </a:prstGeom>
          <a:solidFill>
            <a:srgbClr val="00B05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1" dirty="0" smtClean="0">
                <a:solidFill>
                  <a:srgbClr val="7030A0"/>
                </a:solidFill>
              </a:rPr>
              <a:t>BYTES</a:t>
            </a:r>
          </a:p>
          <a:p>
            <a:pPr algn="ctr">
              <a:lnSpc>
                <a:spcPct val="70000"/>
              </a:lnSpc>
            </a:pPr>
            <a:r>
              <a:rPr lang="en-US" b="1" dirty="0" err="1" smtClean="0">
                <a:solidFill>
                  <a:srgbClr val="7030A0"/>
                </a:solidFill>
              </a:rPr>
              <a:t>ciphertext</a:t>
            </a:r>
            <a:endParaRPr lang="en-US" b="1" dirty="0" smtClean="0">
              <a:solidFill>
                <a:srgbClr val="7030A0"/>
              </a:solidFill>
            </a:endParaRPr>
          </a:p>
          <a:p>
            <a:pPr algn="ctr"/>
            <a:endParaRPr lang="en-US" b="1" dirty="0">
              <a:solidFill>
                <a:srgbClr val="7030A0"/>
              </a:solidFill>
            </a:endParaRPr>
          </a:p>
          <a:p>
            <a:pPr algn="ctr"/>
            <a:r>
              <a:rPr lang="en-US" b="1" dirty="0">
                <a:solidFill>
                  <a:srgbClr val="7030A0"/>
                </a:solidFill>
                <a:latin typeface="Arial Narrow" panose="020B0606020202030204" pitchFamily="34" charset="0"/>
              </a:rPr>
              <a:t>10000000</a:t>
            </a:r>
            <a:endParaRPr lang="en-US" b="1" dirty="0" smtClean="0">
              <a:solidFill>
                <a:srgbClr val="7030A0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67544" y="4772868"/>
            <a:ext cx="1464874" cy="1958732"/>
          </a:xfrm>
          <a:prstGeom prst="roundRect">
            <a:avLst/>
          </a:prstGeom>
          <a:solidFill>
            <a:srgbClr val="00B0F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BYTES</a:t>
            </a:r>
          </a:p>
          <a:p>
            <a:pPr algn="ctr">
              <a:lnSpc>
                <a:spcPct val="70000"/>
              </a:lnSpc>
            </a:pP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plaintext</a:t>
            </a:r>
          </a:p>
          <a:p>
            <a:pPr algn="ctr"/>
            <a:endParaRPr lang="en-US" b="1" dirty="0" smtClean="0">
              <a:solidFill>
                <a:schemeClr val="accent5">
                  <a:lumMod val="50000"/>
                </a:schemeClr>
              </a:solidFill>
            </a:endParaRPr>
          </a:p>
          <a:p>
            <a:pPr algn="ctr"/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  <a:latin typeface="Arial Narrow" panose="020B0606020202030204" pitchFamily="34" charset="0"/>
              </a:rPr>
              <a:t>10101010</a:t>
            </a:r>
            <a:endParaRPr lang="en-US" b="1" dirty="0" smtClean="0">
              <a:solidFill>
                <a:schemeClr val="accent5">
                  <a:lumMod val="50000"/>
                </a:schemeClr>
              </a:solidFill>
            </a:endParaRPr>
          </a:p>
          <a:p>
            <a:pPr algn="ctr"/>
            <a:endParaRPr lang="en-US" dirty="0"/>
          </a:p>
        </p:txBody>
      </p:sp>
      <p:pic>
        <p:nvPicPr>
          <p:cNvPr id="11" name="Picture 4" descr="Communication Between Alice and Bob intercepted by Eve. Here channel is...  | Download Scientific Diagram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4" t="5346" r="79825" b="64910"/>
          <a:stretch/>
        </p:blipFill>
        <p:spPr bwMode="auto">
          <a:xfrm>
            <a:off x="2411760" y="1628800"/>
            <a:ext cx="716304" cy="954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467544" y="1628800"/>
            <a:ext cx="187220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latin typeface="Curlz MT" panose="04040404050702020202" pitchFamily="82" charset="0"/>
              </a:rPr>
              <a:t>Dealer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95536" y="2492896"/>
                <a:ext cx="4572000" cy="984885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accent6">
                        <a:lumMod val="50000"/>
                      </a:schemeClr>
                    </a:solidFill>
                  </a:rPr>
                  <a:t>LIN means: 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accent6">
                        <a:lumMod val="50000"/>
                      </a:schemeClr>
                    </a:solidFill>
                  </a:rPr>
                  <a:t>DEC(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𝑪</m:t>
                        </m:r>
                      </m:e>
                      <m:sub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US" sz="1600" b="1" dirty="0">
                    <a:solidFill>
                      <a:schemeClr val="accent6">
                        <a:lumMod val="50000"/>
                      </a:schemeClr>
                    </a:solidFill>
                  </a:rPr>
                  <a:t> XOR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𝑪</m:t>
                        </m:r>
                      </m:e>
                      <m:sub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US" sz="1600" b="1" dirty="0">
                    <a:solidFill>
                      <a:schemeClr val="accent6">
                        <a:lumMod val="50000"/>
                      </a:schemeClr>
                    </a:solidFill>
                  </a:rPr>
                  <a:t>)   =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accent6">
                        <a:lumMod val="50000"/>
                      </a:schemeClr>
                    </a:solidFill>
                  </a:rPr>
                  <a:t>DEC(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𝑪</m:t>
                        </m:r>
                      </m:e>
                      <m:sub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US" sz="1600" b="1" dirty="0">
                    <a:solidFill>
                      <a:schemeClr val="accent6">
                        <a:lumMod val="50000"/>
                      </a:schemeClr>
                    </a:solidFill>
                  </a:rPr>
                  <a:t>)  XOR  DEC(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𝑪</m:t>
                        </m:r>
                      </m:e>
                      <m:sub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US" sz="1600" b="1" dirty="0">
                    <a:solidFill>
                      <a:schemeClr val="accent6">
                        <a:lumMod val="50000"/>
                      </a:schemeClr>
                    </a:solidFill>
                  </a:rPr>
                  <a:t>) </a:t>
                </a:r>
                <a:r>
                  <a:rPr lang="en-US" sz="1600" dirty="0"/>
                  <a:t> 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𝑪</m:t>
                        </m:r>
                      </m:e>
                      <m:sub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US" sz="1600" dirty="0"/>
                  <a:t>,</a:t>
                </a:r>
                <a:r>
                  <a:rPr lang="en-US" sz="1600" b="1" dirty="0">
                    <a:solidFill>
                      <a:schemeClr val="accent6">
                        <a:lumMod val="50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𝑪</m:t>
                        </m:r>
                      </m:e>
                      <m:sub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US" sz="1600" dirty="0"/>
                  <a:t> bytes</a:t>
                </a: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536" y="2492896"/>
                <a:ext cx="4572000" cy="984885"/>
              </a:xfrm>
              <a:prstGeom prst="rect">
                <a:avLst/>
              </a:prstGeom>
              <a:blipFill rotWithShape="1">
                <a:blip r:embed="rId4"/>
                <a:stretch>
                  <a:fillRect l="-800" t="-1852" b="-67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/>
          <p:cNvSpPr/>
          <p:nvPr/>
        </p:nvSpPr>
        <p:spPr>
          <a:xfrm>
            <a:off x="525150" y="3933056"/>
            <a:ext cx="153695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spcBef>
                <a:spcPts val="600"/>
              </a:spcBef>
              <a:buNone/>
            </a:pPr>
            <a:r>
              <a:rPr lang="en-US" sz="4000" b="1" dirty="0">
                <a:solidFill>
                  <a:srgbClr val="00B0F0"/>
                </a:solidFill>
                <a:latin typeface="Curlz MT" panose="04040404050702020202" pitchFamily="82" charset="0"/>
              </a:rPr>
              <a:t>Hacker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339752" y="5517232"/>
            <a:ext cx="27366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 is allowed 7 </a:t>
            </a:r>
            <a:r>
              <a:rPr lang="en-US" dirty="0" smtClean="0"/>
              <a:t>more cards 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4499992" y="1700808"/>
            <a:ext cx="1512168" cy="2016224"/>
          </a:xfrm>
          <a:prstGeom prst="roundRect">
            <a:avLst/>
          </a:prstGeom>
          <a:solidFill>
            <a:srgbClr val="00B05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1" dirty="0" smtClean="0">
                <a:solidFill>
                  <a:srgbClr val="7030A0"/>
                </a:solidFill>
              </a:rPr>
              <a:t>BYTES</a:t>
            </a:r>
          </a:p>
          <a:p>
            <a:pPr algn="ctr">
              <a:lnSpc>
                <a:spcPct val="70000"/>
              </a:lnSpc>
            </a:pPr>
            <a:r>
              <a:rPr lang="en-US" b="1" dirty="0" err="1" smtClean="0">
                <a:solidFill>
                  <a:srgbClr val="7030A0"/>
                </a:solidFill>
              </a:rPr>
              <a:t>ciphertext</a:t>
            </a:r>
            <a:endParaRPr lang="en-US" b="1" dirty="0" smtClean="0">
              <a:solidFill>
                <a:srgbClr val="7030A0"/>
              </a:solidFill>
            </a:endParaRPr>
          </a:p>
          <a:p>
            <a:pPr algn="ctr"/>
            <a:endParaRPr lang="en-US" b="1" dirty="0" smtClean="0">
              <a:solidFill>
                <a:srgbClr val="7030A0"/>
              </a:solidFill>
            </a:endParaRPr>
          </a:p>
          <a:p>
            <a:pPr algn="ctr"/>
            <a:r>
              <a:rPr lang="en-US" b="1" dirty="0" smtClean="0">
                <a:solidFill>
                  <a:srgbClr val="7030A0"/>
                </a:solidFill>
                <a:latin typeface="Arial Narrow" panose="020B0606020202030204" pitchFamily="34" charset="0"/>
              </a:rPr>
              <a:t>10101010</a:t>
            </a:r>
            <a:endParaRPr lang="en-US" b="1" dirty="0" smtClean="0">
              <a:solidFill>
                <a:srgbClr val="7030A0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467544" y="4763100"/>
            <a:ext cx="1512168" cy="1978268"/>
          </a:xfrm>
          <a:prstGeom prst="roundRect">
            <a:avLst/>
          </a:prstGeom>
          <a:solidFill>
            <a:srgbClr val="00B05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1" dirty="0" smtClean="0">
                <a:solidFill>
                  <a:srgbClr val="7030A0"/>
                </a:solidFill>
              </a:rPr>
              <a:t>BYTES</a:t>
            </a:r>
          </a:p>
          <a:p>
            <a:pPr algn="ctr">
              <a:lnSpc>
                <a:spcPct val="70000"/>
              </a:lnSpc>
            </a:pPr>
            <a:r>
              <a:rPr lang="en-US" b="1" dirty="0" err="1" smtClean="0">
                <a:solidFill>
                  <a:srgbClr val="7030A0"/>
                </a:solidFill>
              </a:rPr>
              <a:t>ciphertext</a:t>
            </a:r>
            <a:endParaRPr lang="en-US" b="1" dirty="0" smtClean="0">
              <a:solidFill>
                <a:srgbClr val="7030A0"/>
              </a:solidFill>
            </a:endParaRPr>
          </a:p>
          <a:p>
            <a:pPr algn="ctr"/>
            <a:endParaRPr lang="en-US" b="1" dirty="0">
              <a:solidFill>
                <a:srgbClr val="7030A0"/>
              </a:solidFill>
            </a:endParaRPr>
          </a:p>
          <a:p>
            <a:pPr algn="ctr"/>
            <a:r>
              <a:rPr lang="en-US" b="1" dirty="0">
                <a:solidFill>
                  <a:srgbClr val="7030A0"/>
                </a:solidFill>
                <a:latin typeface="Arial Narrow" panose="020B0606020202030204" pitchFamily="34" charset="0"/>
              </a:rPr>
              <a:t>10000000</a:t>
            </a:r>
            <a:endParaRPr lang="en-US" b="1" dirty="0" smtClean="0">
              <a:solidFill>
                <a:srgbClr val="7030A0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22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10" grpId="0" animBg="1"/>
      <p:bldP spid="9" grpId="0" animBg="1"/>
      <p:bldP spid="14" grpId="0" animBg="1"/>
      <p:bldP spid="1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>
          <a:xfrm>
            <a:off x="107504" y="4839434"/>
            <a:ext cx="1125896" cy="1753386"/>
          </a:xfrm>
          <a:prstGeom prst="roundRect">
            <a:avLst/>
          </a:prstGeom>
          <a:solidFill>
            <a:srgbClr val="00B05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 smtClean="0">
                <a:solidFill>
                  <a:srgbClr val="7030A0"/>
                </a:solidFill>
                <a:latin typeface="Arial Narrow" pitchFamily="34" charset="0"/>
              </a:rPr>
              <a:t>BYTES</a:t>
            </a:r>
          </a:p>
          <a:p>
            <a:pPr algn="ctr">
              <a:lnSpc>
                <a:spcPct val="70000"/>
              </a:lnSpc>
            </a:pPr>
            <a:r>
              <a:rPr lang="en-US" sz="1600" b="1" dirty="0" err="1" smtClean="0">
                <a:solidFill>
                  <a:srgbClr val="7030A0"/>
                </a:solidFill>
                <a:latin typeface="Arial Narrow" pitchFamily="34" charset="0"/>
              </a:rPr>
              <a:t>ciphertext</a:t>
            </a:r>
            <a:endParaRPr lang="en-US" sz="1600" b="1" dirty="0" smtClean="0">
              <a:solidFill>
                <a:srgbClr val="7030A0"/>
              </a:solidFill>
              <a:latin typeface="Arial Narrow" pitchFamily="34" charset="0"/>
            </a:endParaRPr>
          </a:p>
          <a:p>
            <a:pPr algn="ctr"/>
            <a:endParaRPr lang="en-US" sz="1600" b="1" dirty="0" smtClean="0">
              <a:solidFill>
                <a:srgbClr val="7030A0"/>
              </a:solidFill>
              <a:latin typeface="Arial Narrow" pitchFamily="34" charset="0"/>
            </a:endParaRPr>
          </a:p>
          <a:p>
            <a:pPr algn="ctr"/>
            <a:r>
              <a:rPr lang="en-US" sz="1600" b="1" dirty="0" smtClean="0">
                <a:solidFill>
                  <a:srgbClr val="0070C0"/>
                </a:solidFill>
                <a:latin typeface="Arial Narrow" pitchFamily="34" charset="0"/>
              </a:rPr>
              <a:t>10000000</a:t>
            </a:r>
          </a:p>
          <a:p>
            <a:pPr algn="ctr"/>
            <a:endParaRPr lang="en-US" sz="160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9688"/>
            <a:ext cx="9252519" cy="1412875"/>
          </a:xfrm>
        </p:spPr>
        <p:txBody>
          <a:bodyPr/>
          <a:lstStyle/>
          <a:p>
            <a:r>
              <a:rPr lang="en-US" b="1" dirty="0">
                <a:latin typeface="Curlz MT" pitchFamily="82" charset="0"/>
              </a:rPr>
              <a:t>“LIN”  --  The hackers card game</a:t>
            </a:r>
            <a:br>
              <a:rPr lang="en-US" b="1" dirty="0">
                <a:latin typeface="Curlz MT" pitchFamily="82" charset="0"/>
              </a:rPr>
            </a:br>
            <a:r>
              <a:rPr lang="en-US" b="1" dirty="0">
                <a:latin typeface="Curlz MT" pitchFamily="82" charset="0"/>
              </a:rPr>
              <a:t>a chosen </a:t>
            </a:r>
            <a:r>
              <a:rPr lang="en-US" b="1" dirty="0" err="1">
                <a:latin typeface="Curlz MT" pitchFamily="82" charset="0"/>
              </a:rPr>
              <a:t>ciphertext</a:t>
            </a:r>
            <a:r>
              <a:rPr lang="en-US" b="1" dirty="0">
                <a:latin typeface="Curlz MT" pitchFamily="82" charset="0"/>
              </a:rPr>
              <a:t> attack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267200" y="6021504"/>
            <a:ext cx="609600" cy="365125"/>
          </a:xfrm>
        </p:spPr>
        <p:txBody>
          <a:bodyPr/>
          <a:lstStyle/>
          <a:p>
            <a:pPr>
              <a:defRPr/>
            </a:pPr>
            <a:fld id="{9ED48F9B-91BA-5241-927F-DFD69C82FCF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91880" y="4899669"/>
            <a:ext cx="1152128" cy="1769691"/>
          </a:xfrm>
          <a:prstGeom prst="roundRect">
            <a:avLst/>
          </a:prstGeom>
          <a:solidFill>
            <a:srgbClr val="00B05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400" b="1" dirty="0" smtClean="0">
                <a:solidFill>
                  <a:srgbClr val="7030A0"/>
                </a:solidFill>
              </a:rPr>
              <a:t>BYTES</a:t>
            </a:r>
          </a:p>
          <a:p>
            <a:pPr algn="ctr">
              <a:lnSpc>
                <a:spcPct val="70000"/>
              </a:lnSpc>
            </a:pPr>
            <a:r>
              <a:rPr lang="en-US" sz="1600" b="1" dirty="0" err="1" smtClean="0">
                <a:solidFill>
                  <a:srgbClr val="7030A0"/>
                </a:solidFill>
                <a:latin typeface="Arial Narrow" pitchFamily="34" charset="0"/>
              </a:rPr>
              <a:t>ciphertext</a:t>
            </a:r>
            <a:endParaRPr lang="en-US" sz="1600" b="1" dirty="0" smtClean="0">
              <a:solidFill>
                <a:srgbClr val="7030A0"/>
              </a:solidFill>
              <a:latin typeface="Arial Narrow" pitchFamily="34" charset="0"/>
            </a:endParaRPr>
          </a:p>
          <a:p>
            <a:pPr algn="ctr"/>
            <a:endParaRPr lang="en-US" sz="1600" b="1" dirty="0" smtClean="0">
              <a:solidFill>
                <a:srgbClr val="7030A0"/>
              </a:solidFill>
              <a:latin typeface="Arial Narrow" pitchFamily="34" charset="0"/>
            </a:endParaRPr>
          </a:p>
          <a:p>
            <a:pPr algn="ctr"/>
            <a:r>
              <a:rPr lang="en-US" sz="1600" b="1" dirty="0" smtClean="0">
                <a:solidFill>
                  <a:srgbClr val="7030A0"/>
                </a:solidFill>
                <a:latin typeface="Arial Narrow" pitchFamily="34" charset="0"/>
              </a:rPr>
              <a:t>0001000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267744" y="4900978"/>
            <a:ext cx="1152128" cy="1719869"/>
          </a:xfrm>
          <a:prstGeom prst="roundRect">
            <a:avLst/>
          </a:prstGeom>
          <a:solidFill>
            <a:srgbClr val="00B05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400" b="1" dirty="0" smtClean="0">
                <a:solidFill>
                  <a:srgbClr val="7030A0"/>
                </a:solidFill>
              </a:rPr>
              <a:t>BYTES</a:t>
            </a:r>
          </a:p>
          <a:p>
            <a:pPr algn="ctr">
              <a:lnSpc>
                <a:spcPct val="70000"/>
              </a:lnSpc>
            </a:pPr>
            <a:r>
              <a:rPr lang="en-US" sz="1600" b="1" dirty="0" err="1" smtClean="0">
                <a:solidFill>
                  <a:srgbClr val="7030A0"/>
                </a:solidFill>
                <a:latin typeface="Arial Narrow" pitchFamily="34" charset="0"/>
              </a:rPr>
              <a:t>ciphertext</a:t>
            </a:r>
            <a:endParaRPr lang="en-US" sz="1600" b="1" dirty="0" smtClean="0">
              <a:solidFill>
                <a:srgbClr val="7030A0"/>
              </a:solidFill>
              <a:latin typeface="Arial Narrow" pitchFamily="34" charset="0"/>
            </a:endParaRPr>
          </a:p>
          <a:p>
            <a:pPr algn="ctr"/>
            <a:endParaRPr lang="en-US" b="1" dirty="0" smtClean="0">
              <a:solidFill>
                <a:srgbClr val="7030A0"/>
              </a:solidFill>
            </a:endParaRPr>
          </a:p>
          <a:p>
            <a:pPr algn="ctr"/>
            <a:r>
              <a:rPr lang="en-US" sz="1600" b="1" dirty="0" smtClean="0">
                <a:solidFill>
                  <a:srgbClr val="0070C0"/>
                </a:solidFill>
                <a:latin typeface="Arial Narrow" panose="020B0606020202030204" pitchFamily="34" charset="0"/>
              </a:rPr>
              <a:t>00100000</a:t>
            </a:r>
            <a:endParaRPr lang="en-US" sz="1600" b="1" dirty="0" smtClean="0">
              <a:solidFill>
                <a:srgbClr val="0070C0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187624" y="4853226"/>
            <a:ext cx="1086882" cy="1739594"/>
          </a:xfrm>
          <a:prstGeom prst="roundRect">
            <a:avLst/>
          </a:prstGeom>
          <a:solidFill>
            <a:srgbClr val="00B05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400" b="1" dirty="0" smtClean="0">
                <a:solidFill>
                  <a:srgbClr val="7030A0"/>
                </a:solidFill>
              </a:rPr>
              <a:t>BYTES</a:t>
            </a:r>
          </a:p>
          <a:p>
            <a:pPr algn="ctr">
              <a:lnSpc>
                <a:spcPct val="70000"/>
              </a:lnSpc>
            </a:pPr>
            <a:r>
              <a:rPr lang="en-US" sz="1400" b="1" dirty="0" err="1" smtClean="0">
                <a:solidFill>
                  <a:srgbClr val="7030A0"/>
                </a:solidFill>
                <a:latin typeface="Arial Narrow" pitchFamily="34" charset="0"/>
              </a:rPr>
              <a:t>ciphertext</a:t>
            </a:r>
            <a:endParaRPr lang="en-US" sz="1400" b="1" dirty="0" smtClean="0">
              <a:solidFill>
                <a:srgbClr val="7030A0"/>
              </a:solidFill>
              <a:latin typeface="Arial Narrow" pitchFamily="34" charset="0"/>
            </a:endParaRPr>
          </a:p>
          <a:p>
            <a:pPr algn="ctr"/>
            <a:endParaRPr lang="en-US" sz="1600" b="1" dirty="0" smtClean="0">
              <a:solidFill>
                <a:srgbClr val="7030A0"/>
              </a:solidFill>
              <a:latin typeface="Arial Narrow" panose="020B0606020202030204" pitchFamily="34" charset="0"/>
            </a:endParaRPr>
          </a:p>
          <a:p>
            <a:pPr algn="ctr"/>
            <a:r>
              <a:rPr lang="en-US" sz="1600" b="1" dirty="0" smtClean="0">
                <a:solidFill>
                  <a:srgbClr val="7030A0"/>
                </a:solidFill>
                <a:latin typeface="Arial Narrow" panose="020B0606020202030204" pitchFamily="34" charset="0"/>
              </a:rPr>
              <a:t>01000000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716015" y="4879874"/>
            <a:ext cx="1152129" cy="1749230"/>
          </a:xfrm>
          <a:prstGeom prst="roundRect">
            <a:avLst/>
          </a:prstGeom>
          <a:solidFill>
            <a:srgbClr val="00B05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400" b="1" dirty="0" smtClean="0">
                <a:solidFill>
                  <a:srgbClr val="7030A0"/>
                </a:solidFill>
              </a:rPr>
              <a:t>BYTES</a:t>
            </a:r>
          </a:p>
          <a:p>
            <a:pPr algn="ctr">
              <a:lnSpc>
                <a:spcPct val="70000"/>
              </a:lnSpc>
            </a:pPr>
            <a:r>
              <a:rPr lang="en-US" sz="1400" b="1" dirty="0" err="1" smtClean="0">
                <a:solidFill>
                  <a:srgbClr val="7030A0"/>
                </a:solidFill>
              </a:rPr>
              <a:t>ciphertext</a:t>
            </a:r>
            <a:endParaRPr lang="en-US" sz="1400" b="1" dirty="0" smtClean="0">
              <a:solidFill>
                <a:srgbClr val="7030A0"/>
              </a:solidFill>
            </a:endParaRPr>
          </a:p>
          <a:p>
            <a:pPr algn="ctr"/>
            <a:endParaRPr lang="en-US" b="1" dirty="0" smtClean="0">
              <a:solidFill>
                <a:srgbClr val="7030A0"/>
              </a:solidFill>
            </a:endParaRPr>
          </a:p>
          <a:p>
            <a:pPr algn="ctr"/>
            <a:r>
              <a:rPr lang="en-US" b="1" dirty="0" smtClean="0">
                <a:solidFill>
                  <a:srgbClr val="0070C0"/>
                </a:solidFill>
                <a:latin typeface="Arial Narrow" panose="020B0606020202030204" pitchFamily="34" charset="0"/>
              </a:rPr>
              <a:t>00001</a:t>
            </a:r>
            <a:r>
              <a:rPr lang="en-US" b="1" dirty="0">
                <a:solidFill>
                  <a:srgbClr val="0070C0"/>
                </a:solidFill>
                <a:latin typeface="Arial Narrow" panose="020B0606020202030204" pitchFamily="34" charset="0"/>
              </a:rPr>
              <a:t>0</a:t>
            </a:r>
            <a:r>
              <a:rPr lang="en-US" b="1" dirty="0" smtClean="0">
                <a:solidFill>
                  <a:srgbClr val="0070C0"/>
                </a:solidFill>
                <a:latin typeface="Arial Narrow" panose="020B0606020202030204" pitchFamily="34" charset="0"/>
              </a:rPr>
              <a:t>00</a:t>
            </a:r>
            <a:endParaRPr lang="en-US" b="1" dirty="0" smtClean="0">
              <a:solidFill>
                <a:srgbClr val="0070C0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5888556" y="4860985"/>
            <a:ext cx="1008112" cy="1787008"/>
          </a:xfrm>
          <a:prstGeom prst="roundRect">
            <a:avLst/>
          </a:prstGeom>
          <a:solidFill>
            <a:srgbClr val="00B05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400" b="1" dirty="0" smtClean="0">
                <a:solidFill>
                  <a:srgbClr val="7030A0"/>
                </a:solidFill>
              </a:rPr>
              <a:t>BYTES</a:t>
            </a:r>
          </a:p>
          <a:p>
            <a:pPr algn="ctr">
              <a:lnSpc>
                <a:spcPct val="70000"/>
              </a:lnSpc>
            </a:pPr>
            <a:r>
              <a:rPr lang="en-US" sz="1400" b="1" dirty="0" err="1" smtClean="0">
                <a:solidFill>
                  <a:srgbClr val="7030A0"/>
                </a:solidFill>
                <a:latin typeface="Arial Narrow" pitchFamily="34" charset="0"/>
              </a:rPr>
              <a:t>ciphertext</a:t>
            </a:r>
            <a:endParaRPr lang="en-US" sz="1400" b="1" dirty="0" smtClean="0">
              <a:solidFill>
                <a:srgbClr val="7030A0"/>
              </a:solidFill>
              <a:latin typeface="Arial Narrow" pitchFamily="34" charset="0"/>
            </a:endParaRPr>
          </a:p>
          <a:p>
            <a:pPr algn="ctr"/>
            <a:endParaRPr lang="en-US" sz="1400" b="1" dirty="0" smtClean="0">
              <a:solidFill>
                <a:srgbClr val="7030A0"/>
              </a:solidFill>
              <a:latin typeface="Arial Narrow" pitchFamily="34" charset="0"/>
            </a:endParaRPr>
          </a:p>
          <a:p>
            <a:pPr algn="ctr"/>
            <a:r>
              <a:rPr lang="en-US" sz="1400" b="1" dirty="0" smtClean="0">
                <a:solidFill>
                  <a:srgbClr val="7030A0"/>
                </a:solidFill>
                <a:latin typeface="Arial Narrow" pitchFamily="34" charset="0"/>
              </a:rPr>
              <a:t>00001000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6896668" y="4903502"/>
            <a:ext cx="1096963" cy="1751815"/>
          </a:xfrm>
          <a:prstGeom prst="roundRect">
            <a:avLst/>
          </a:prstGeom>
          <a:solidFill>
            <a:srgbClr val="00B05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400" b="1" dirty="0" smtClean="0">
                <a:solidFill>
                  <a:srgbClr val="7030A0"/>
                </a:solidFill>
              </a:rPr>
              <a:t>BYTES</a:t>
            </a:r>
          </a:p>
          <a:p>
            <a:pPr algn="ctr">
              <a:lnSpc>
                <a:spcPct val="70000"/>
              </a:lnSpc>
            </a:pPr>
            <a:r>
              <a:rPr lang="en-US" sz="1400" b="1" dirty="0" err="1" smtClean="0">
                <a:solidFill>
                  <a:srgbClr val="7030A0"/>
                </a:solidFill>
              </a:rPr>
              <a:t>ciphertext</a:t>
            </a:r>
            <a:endParaRPr lang="en-US" sz="1400" b="1" dirty="0" smtClean="0">
              <a:solidFill>
                <a:srgbClr val="7030A0"/>
              </a:solidFill>
            </a:endParaRPr>
          </a:p>
          <a:p>
            <a:pPr algn="ctr"/>
            <a:endParaRPr lang="en-US" b="1" dirty="0" smtClean="0">
              <a:solidFill>
                <a:srgbClr val="7030A0"/>
              </a:solidFill>
            </a:endParaRPr>
          </a:p>
          <a:p>
            <a:pPr algn="ctr"/>
            <a:r>
              <a:rPr lang="en-US" b="1" dirty="0" smtClean="0">
                <a:solidFill>
                  <a:srgbClr val="0070C0"/>
                </a:solidFill>
                <a:latin typeface="Arial Narrow" panose="020B0606020202030204" pitchFamily="34" charset="0"/>
              </a:rPr>
              <a:t>0000010</a:t>
            </a:r>
            <a:endParaRPr lang="en-US" b="1" dirty="0" smtClean="0">
              <a:solidFill>
                <a:srgbClr val="0070C0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8028384" y="4864629"/>
            <a:ext cx="1109869" cy="1800199"/>
          </a:xfrm>
          <a:prstGeom prst="roundRect">
            <a:avLst/>
          </a:prstGeom>
          <a:solidFill>
            <a:srgbClr val="00B05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400" b="1" dirty="0" smtClean="0">
                <a:solidFill>
                  <a:srgbClr val="7030A0"/>
                </a:solidFill>
              </a:rPr>
              <a:t>BYTES</a:t>
            </a:r>
          </a:p>
          <a:p>
            <a:pPr algn="ctr">
              <a:lnSpc>
                <a:spcPct val="70000"/>
              </a:lnSpc>
            </a:pPr>
            <a:r>
              <a:rPr lang="en-US" sz="1400" b="1" dirty="0" err="1" smtClean="0">
                <a:solidFill>
                  <a:srgbClr val="7030A0"/>
                </a:solidFill>
              </a:rPr>
              <a:t>ciphertext</a:t>
            </a:r>
            <a:endParaRPr lang="en-US" sz="1400" b="1" dirty="0" smtClean="0">
              <a:solidFill>
                <a:srgbClr val="7030A0"/>
              </a:solidFill>
            </a:endParaRPr>
          </a:p>
          <a:p>
            <a:pPr algn="ctr"/>
            <a:endParaRPr lang="en-US" sz="1600" b="1" dirty="0" smtClean="0">
              <a:solidFill>
                <a:srgbClr val="7030A0"/>
              </a:solidFill>
            </a:endParaRPr>
          </a:p>
          <a:p>
            <a:pPr algn="ctr"/>
            <a:r>
              <a:rPr lang="en-US" sz="1600" b="1" dirty="0" smtClean="0">
                <a:solidFill>
                  <a:srgbClr val="7030A0"/>
                </a:solidFill>
                <a:latin typeface="Arial Narrow" panose="020B0606020202030204" pitchFamily="34" charset="0"/>
              </a:rPr>
              <a:t>00000001</a:t>
            </a:r>
            <a:endParaRPr lang="en-US" sz="1600" b="1" dirty="0" smtClean="0">
              <a:solidFill>
                <a:srgbClr val="7030A0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4644008" y="1628800"/>
            <a:ext cx="1457003" cy="1978268"/>
          </a:xfrm>
          <a:prstGeom prst="roundRect">
            <a:avLst/>
          </a:prstGeom>
          <a:solidFill>
            <a:srgbClr val="00B05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1" dirty="0" smtClean="0">
                <a:solidFill>
                  <a:srgbClr val="7030A0"/>
                </a:solidFill>
              </a:rPr>
              <a:t>BYTES</a:t>
            </a:r>
          </a:p>
          <a:p>
            <a:pPr algn="ctr">
              <a:lnSpc>
                <a:spcPct val="70000"/>
              </a:lnSpc>
            </a:pPr>
            <a:r>
              <a:rPr lang="en-US" b="1" dirty="0" err="1" smtClean="0">
                <a:solidFill>
                  <a:srgbClr val="7030A0"/>
                </a:solidFill>
              </a:rPr>
              <a:t>ciphertext</a:t>
            </a:r>
            <a:endParaRPr lang="en-US" b="1" dirty="0" smtClean="0">
              <a:solidFill>
                <a:srgbClr val="7030A0"/>
              </a:solidFill>
            </a:endParaRPr>
          </a:p>
          <a:p>
            <a:pPr algn="ctr"/>
            <a:endParaRPr lang="en-US" b="1" dirty="0" smtClean="0">
              <a:solidFill>
                <a:srgbClr val="7030A0"/>
              </a:solidFill>
            </a:endParaRPr>
          </a:p>
          <a:p>
            <a:pPr algn="ctr"/>
            <a:r>
              <a:rPr lang="en-US" b="1" dirty="0" smtClean="0">
                <a:solidFill>
                  <a:srgbClr val="7030A0"/>
                </a:solidFill>
                <a:latin typeface="Arial Narrow" panose="020B0606020202030204" pitchFamily="34" charset="0"/>
              </a:rPr>
              <a:t>10101010</a:t>
            </a:r>
            <a:endParaRPr lang="en-US" b="1" dirty="0" smtClean="0">
              <a:solidFill>
                <a:srgbClr val="7030A0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4644008" y="1628800"/>
            <a:ext cx="1457003" cy="1978268"/>
          </a:xfrm>
          <a:prstGeom prst="roundRect">
            <a:avLst/>
          </a:prstGeom>
          <a:solidFill>
            <a:srgbClr val="00B0F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BYTES</a:t>
            </a:r>
          </a:p>
          <a:p>
            <a:pPr algn="ctr">
              <a:lnSpc>
                <a:spcPct val="70000"/>
              </a:lnSpc>
            </a:pP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plaintext</a:t>
            </a:r>
          </a:p>
          <a:p>
            <a:pPr algn="ctr"/>
            <a:endParaRPr lang="en-US" b="1" dirty="0" smtClean="0">
              <a:solidFill>
                <a:schemeClr val="accent5">
                  <a:lumMod val="50000"/>
                </a:schemeClr>
              </a:solidFill>
            </a:endParaRPr>
          </a:p>
          <a:p>
            <a:pPr algn="ctr"/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  <a:latin typeface="Arial Narrow" panose="020B0606020202030204" pitchFamily="34" charset="0"/>
              </a:rPr>
              <a:t>11001001</a:t>
            </a:r>
            <a:endParaRPr lang="en-US" b="1" dirty="0" smtClean="0">
              <a:solidFill>
                <a:schemeClr val="accent5">
                  <a:lumMod val="50000"/>
                </a:schemeClr>
              </a:solidFill>
            </a:endParaRPr>
          </a:p>
          <a:p>
            <a:pPr algn="ctr"/>
            <a:endParaRPr lang="en-US" dirty="0"/>
          </a:p>
        </p:txBody>
      </p:sp>
      <p:pic>
        <p:nvPicPr>
          <p:cNvPr id="15" name="Picture 4" descr="Communication Between Alice and Bob intercepted by Eve. Here channel is...  | Download Scientific Diagra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4" t="5346" r="79825" b="64910"/>
          <a:stretch/>
        </p:blipFill>
        <p:spPr bwMode="auto">
          <a:xfrm>
            <a:off x="2411760" y="1628800"/>
            <a:ext cx="716304" cy="954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/>
          <p:cNvSpPr/>
          <p:nvPr/>
        </p:nvSpPr>
        <p:spPr>
          <a:xfrm>
            <a:off x="395536" y="1568986"/>
            <a:ext cx="187220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latin typeface="Curlz MT" panose="04040404050702020202" pitchFamily="82" charset="0"/>
              </a:rPr>
              <a:t>Dealer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360040" y="2348880"/>
                <a:ext cx="4572000" cy="984885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accent6">
                        <a:lumMod val="50000"/>
                      </a:schemeClr>
                    </a:solidFill>
                  </a:rPr>
                  <a:t>LIN means: 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accent6">
                        <a:lumMod val="50000"/>
                      </a:schemeClr>
                    </a:solidFill>
                  </a:rPr>
                  <a:t>DEC(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𝑪</m:t>
                        </m:r>
                      </m:e>
                      <m:sub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US" sz="1600" b="1" dirty="0">
                    <a:solidFill>
                      <a:schemeClr val="accent6">
                        <a:lumMod val="50000"/>
                      </a:schemeClr>
                    </a:solidFill>
                  </a:rPr>
                  <a:t> XOR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𝑪</m:t>
                        </m:r>
                      </m:e>
                      <m:sub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US" sz="1600" b="1" dirty="0">
                    <a:solidFill>
                      <a:schemeClr val="accent6">
                        <a:lumMod val="50000"/>
                      </a:schemeClr>
                    </a:solidFill>
                  </a:rPr>
                  <a:t>)   =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accent6">
                        <a:lumMod val="50000"/>
                      </a:schemeClr>
                    </a:solidFill>
                  </a:rPr>
                  <a:t>DEC(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𝑪</m:t>
                        </m:r>
                      </m:e>
                      <m:sub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US" sz="1600" b="1" dirty="0">
                    <a:solidFill>
                      <a:schemeClr val="accent6">
                        <a:lumMod val="50000"/>
                      </a:schemeClr>
                    </a:solidFill>
                  </a:rPr>
                  <a:t>)  XOR  DEC(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𝑪</m:t>
                        </m:r>
                      </m:e>
                      <m:sub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US" sz="1600" b="1" dirty="0">
                    <a:solidFill>
                      <a:schemeClr val="accent6">
                        <a:lumMod val="50000"/>
                      </a:schemeClr>
                    </a:solidFill>
                  </a:rPr>
                  <a:t>) </a:t>
                </a:r>
                <a:r>
                  <a:rPr lang="en-US" sz="1600" dirty="0"/>
                  <a:t> 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𝑪</m:t>
                        </m:r>
                      </m:e>
                      <m:sub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US" sz="1600" dirty="0"/>
                  <a:t>,</a:t>
                </a:r>
                <a:r>
                  <a:rPr lang="en-US" sz="1600" b="1" dirty="0">
                    <a:solidFill>
                      <a:schemeClr val="accent6">
                        <a:lumMod val="50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𝑪</m:t>
                        </m:r>
                      </m:e>
                      <m:sub>
                        <m:r>
                          <a:rPr lang="en-US" sz="1600" b="1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US" sz="1600" dirty="0"/>
                  <a:t> bytes</a:t>
                </a:r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040" y="2348880"/>
                <a:ext cx="4572000" cy="984885"/>
              </a:xfrm>
              <a:prstGeom prst="rect">
                <a:avLst/>
              </a:prstGeom>
              <a:blipFill rotWithShape="1">
                <a:blip r:embed="rId3"/>
                <a:stretch>
                  <a:fillRect l="-667" t="-1852" b="-67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ounded Rectangle 17"/>
          <p:cNvSpPr/>
          <p:nvPr/>
        </p:nvSpPr>
        <p:spPr>
          <a:xfrm>
            <a:off x="4644008" y="1628800"/>
            <a:ext cx="1440160" cy="1978268"/>
          </a:xfrm>
          <a:prstGeom prst="roundRect">
            <a:avLst/>
          </a:prstGeom>
          <a:solidFill>
            <a:srgbClr val="00B05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1" dirty="0" smtClean="0">
                <a:solidFill>
                  <a:srgbClr val="7030A0"/>
                </a:solidFill>
              </a:rPr>
              <a:t>BYTES</a:t>
            </a:r>
          </a:p>
          <a:p>
            <a:pPr algn="ctr">
              <a:lnSpc>
                <a:spcPct val="70000"/>
              </a:lnSpc>
            </a:pPr>
            <a:r>
              <a:rPr lang="en-US" b="1" dirty="0" err="1" smtClean="0">
                <a:solidFill>
                  <a:srgbClr val="7030A0"/>
                </a:solidFill>
              </a:rPr>
              <a:t>ciphertext</a:t>
            </a:r>
            <a:endParaRPr lang="en-US" b="1" dirty="0" smtClean="0">
              <a:solidFill>
                <a:srgbClr val="7030A0"/>
              </a:solidFill>
            </a:endParaRPr>
          </a:p>
          <a:p>
            <a:pPr algn="ctr"/>
            <a:endParaRPr lang="en-US" b="1" dirty="0" smtClean="0">
              <a:solidFill>
                <a:srgbClr val="7030A0"/>
              </a:solidFill>
            </a:endParaRPr>
          </a:p>
          <a:p>
            <a:pPr algn="ctr"/>
            <a:r>
              <a:rPr lang="en-US" b="1" dirty="0" smtClean="0">
                <a:solidFill>
                  <a:srgbClr val="7030A0"/>
                </a:solidFill>
                <a:latin typeface="Arial Narrow" panose="020B0606020202030204" pitchFamily="34" charset="0"/>
              </a:rPr>
              <a:t>10101010</a:t>
            </a:r>
            <a:endParaRPr lang="en-US" b="1" dirty="0" smtClean="0">
              <a:solidFill>
                <a:srgbClr val="7030A0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107504" y="4864628"/>
            <a:ext cx="1080120" cy="1656184"/>
          </a:xfrm>
          <a:prstGeom prst="roundRect">
            <a:avLst/>
          </a:prstGeom>
          <a:solidFill>
            <a:srgbClr val="00B0F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 smtClean="0">
                <a:solidFill>
                  <a:schemeClr val="accent5">
                    <a:lumMod val="50000"/>
                  </a:schemeClr>
                </a:solidFill>
              </a:rPr>
              <a:t>BYTES</a:t>
            </a:r>
          </a:p>
          <a:p>
            <a:pPr algn="ctr">
              <a:lnSpc>
                <a:spcPct val="70000"/>
              </a:lnSpc>
            </a:pPr>
            <a:r>
              <a:rPr lang="en-US" sz="1600" b="1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plaintext</a:t>
            </a:r>
          </a:p>
          <a:p>
            <a:pPr algn="ctr"/>
            <a:endParaRPr lang="en-US" sz="1600" b="1" dirty="0" smtClean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  <a:p>
            <a:pPr algn="ctr"/>
            <a:r>
              <a:rPr lang="en-US" sz="1600" b="1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10101010</a:t>
            </a:r>
          </a:p>
          <a:p>
            <a:pPr algn="ctr"/>
            <a:endParaRPr lang="en-US" dirty="0"/>
          </a:p>
        </p:txBody>
      </p:sp>
      <p:sp>
        <p:nvSpPr>
          <p:cNvPr id="24" name="Rounded Rectangle 23"/>
          <p:cNvSpPr/>
          <p:nvPr/>
        </p:nvSpPr>
        <p:spPr>
          <a:xfrm>
            <a:off x="2313316" y="4925704"/>
            <a:ext cx="1106556" cy="1667116"/>
          </a:xfrm>
          <a:prstGeom prst="roundRect">
            <a:avLst/>
          </a:prstGeom>
          <a:solidFill>
            <a:srgbClr val="00B0F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 smtClean="0">
                <a:solidFill>
                  <a:schemeClr val="accent5">
                    <a:lumMod val="50000"/>
                  </a:schemeClr>
                </a:solidFill>
              </a:rPr>
              <a:t>BYTES</a:t>
            </a:r>
          </a:p>
          <a:p>
            <a:pPr algn="ctr">
              <a:lnSpc>
                <a:spcPct val="70000"/>
              </a:lnSpc>
            </a:pPr>
            <a:r>
              <a:rPr lang="en-US" sz="1600" b="1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plaintext</a:t>
            </a:r>
          </a:p>
          <a:p>
            <a:pPr algn="ctr"/>
            <a:endParaRPr lang="en-US" sz="1600" b="1" dirty="0" smtClean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  <a:p>
            <a:pPr algn="ctr"/>
            <a:r>
              <a:rPr lang="en-US" sz="1600" b="1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10100000</a:t>
            </a:r>
          </a:p>
          <a:p>
            <a:pPr algn="ctr"/>
            <a:endParaRPr lang="en-US" dirty="0"/>
          </a:p>
        </p:txBody>
      </p:sp>
      <p:sp>
        <p:nvSpPr>
          <p:cNvPr id="25" name="Rounded Rectangle 24"/>
          <p:cNvSpPr/>
          <p:nvPr/>
        </p:nvSpPr>
        <p:spPr>
          <a:xfrm>
            <a:off x="4716015" y="4903502"/>
            <a:ext cx="1152129" cy="1714512"/>
          </a:xfrm>
          <a:prstGeom prst="roundRect">
            <a:avLst/>
          </a:prstGeom>
          <a:solidFill>
            <a:srgbClr val="00B0F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 smtClean="0">
                <a:solidFill>
                  <a:schemeClr val="accent5">
                    <a:lumMod val="50000"/>
                  </a:schemeClr>
                </a:solidFill>
              </a:rPr>
              <a:t>BYTES</a:t>
            </a:r>
          </a:p>
          <a:p>
            <a:pPr algn="ctr">
              <a:lnSpc>
                <a:spcPct val="70000"/>
              </a:lnSpc>
            </a:pPr>
            <a:r>
              <a:rPr lang="en-US" sz="1600" b="1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plaintext</a:t>
            </a:r>
          </a:p>
          <a:p>
            <a:pPr algn="ctr"/>
            <a:endParaRPr lang="en-US" sz="1600" b="1" dirty="0" smtClean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  <a:p>
            <a:pPr algn="ctr"/>
            <a:r>
              <a:rPr lang="en-US" sz="1600" b="1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11000000</a:t>
            </a:r>
          </a:p>
          <a:p>
            <a:pPr algn="ctr"/>
            <a:endParaRPr lang="en-US" dirty="0"/>
          </a:p>
        </p:txBody>
      </p:sp>
      <p:sp>
        <p:nvSpPr>
          <p:cNvPr id="26" name="Rounded Rectangle 25"/>
          <p:cNvSpPr/>
          <p:nvPr/>
        </p:nvSpPr>
        <p:spPr>
          <a:xfrm>
            <a:off x="6896668" y="4864627"/>
            <a:ext cx="1076551" cy="1790689"/>
          </a:xfrm>
          <a:prstGeom prst="roundRect">
            <a:avLst/>
          </a:prstGeom>
          <a:solidFill>
            <a:srgbClr val="00B0F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 smtClean="0">
                <a:solidFill>
                  <a:schemeClr val="accent5">
                    <a:lumMod val="50000"/>
                  </a:schemeClr>
                </a:solidFill>
              </a:rPr>
              <a:t>BYTES</a:t>
            </a:r>
          </a:p>
          <a:p>
            <a:pPr algn="ctr">
              <a:lnSpc>
                <a:spcPct val="70000"/>
              </a:lnSpc>
            </a:pPr>
            <a:r>
              <a:rPr lang="en-US" sz="1600" b="1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plaintext</a:t>
            </a:r>
          </a:p>
          <a:p>
            <a:pPr algn="ctr"/>
            <a:endParaRPr lang="en-US" sz="1600" b="1" dirty="0" smtClean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  <a:p>
            <a:pPr algn="ctr"/>
            <a:r>
              <a:rPr lang="en-US" sz="1600" b="1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00000011</a:t>
            </a:r>
          </a:p>
          <a:p>
            <a:pPr algn="ctr"/>
            <a:endParaRPr lang="en-US" sz="1600" dirty="0">
              <a:latin typeface="Arial Narrow" pitchFamily="34" charset="0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35496" y="4864628"/>
            <a:ext cx="1187624" cy="1753386"/>
          </a:xfrm>
          <a:prstGeom prst="roundRect">
            <a:avLst/>
          </a:prstGeom>
          <a:solidFill>
            <a:srgbClr val="00B05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 smtClean="0">
                <a:solidFill>
                  <a:srgbClr val="7030A0"/>
                </a:solidFill>
                <a:latin typeface="Arial Narrow" pitchFamily="34" charset="0"/>
              </a:rPr>
              <a:t>BYTES</a:t>
            </a:r>
          </a:p>
          <a:p>
            <a:pPr algn="ctr">
              <a:lnSpc>
                <a:spcPct val="70000"/>
              </a:lnSpc>
            </a:pPr>
            <a:r>
              <a:rPr lang="en-US" sz="1600" b="1" dirty="0" err="1" smtClean="0">
                <a:solidFill>
                  <a:srgbClr val="7030A0"/>
                </a:solidFill>
                <a:latin typeface="Arial Narrow" pitchFamily="34" charset="0"/>
              </a:rPr>
              <a:t>ciphertext</a:t>
            </a:r>
            <a:endParaRPr lang="en-US" sz="1600" b="1" dirty="0" smtClean="0">
              <a:solidFill>
                <a:srgbClr val="7030A0"/>
              </a:solidFill>
              <a:latin typeface="Arial Narrow" pitchFamily="34" charset="0"/>
            </a:endParaRPr>
          </a:p>
          <a:p>
            <a:pPr algn="ctr"/>
            <a:endParaRPr lang="en-US" sz="1600" b="1" dirty="0" smtClean="0">
              <a:solidFill>
                <a:srgbClr val="7030A0"/>
              </a:solidFill>
              <a:latin typeface="Arial Narrow" pitchFamily="34" charset="0"/>
            </a:endParaRPr>
          </a:p>
          <a:p>
            <a:pPr algn="ctr"/>
            <a:r>
              <a:rPr lang="en-US" sz="1600" b="1" dirty="0" smtClean="0">
                <a:solidFill>
                  <a:srgbClr val="0070C0"/>
                </a:solidFill>
                <a:latin typeface="Arial Narrow" pitchFamily="34" charset="0"/>
              </a:rPr>
              <a:t>10000000</a:t>
            </a:r>
          </a:p>
          <a:p>
            <a:pPr algn="ctr"/>
            <a:endParaRPr lang="en-US" sz="1600" dirty="0">
              <a:solidFill>
                <a:schemeClr val="bg1"/>
              </a:solidFill>
              <a:latin typeface="Arial Narrow" pitchFamily="34" charset="0"/>
            </a:endParaRPr>
          </a:p>
        </p:txBody>
      </p:sp>
      <p:pic>
        <p:nvPicPr>
          <p:cNvPr id="27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50" t="65836" r="42370" b="6493"/>
          <a:stretch/>
        </p:blipFill>
        <p:spPr bwMode="auto">
          <a:xfrm>
            <a:off x="2411760" y="3789040"/>
            <a:ext cx="790818" cy="864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8" name="Rectangle 27"/>
          <p:cNvSpPr/>
          <p:nvPr/>
        </p:nvSpPr>
        <p:spPr>
          <a:xfrm>
            <a:off x="525150" y="3789040"/>
            <a:ext cx="153695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spcBef>
                <a:spcPts val="600"/>
              </a:spcBef>
              <a:buNone/>
            </a:pPr>
            <a:r>
              <a:rPr lang="en-US" sz="4000" b="1" dirty="0">
                <a:solidFill>
                  <a:srgbClr val="00B0F0"/>
                </a:solidFill>
                <a:latin typeface="Curlz MT" panose="04040404050702020202" pitchFamily="82" charset="0"/>
              </a:rPr>
              <a:t>Hacker</a:t>
            </a:r>
          </a:p>
        </p:txBody>
      </p:sp>
    </p:spTree>
    <p:extLst>
      <p:ext uri="{BB962C8B-B14F-4D97-AF65-F5344CB8AC3E}">
        <p14:creationId xmlns:p14="http://schemas.microsoft.com/office/powerpoint/2010/main" val="723737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7" grpId="0" animBg="1"/>
      <p:bldP spid="5" grpId="0" animBg="1"/>
      <p:bldP spid="9" grpId="0" animBg="1"/>
      <p:bldP spid="10" grpId="0" animBg="1"/>
      <p:bldP spid="11" grpId="0" animBg="1"/>
      <p:bldP spid="12" grpId="0" animBg="1"/>
      <p:bldP spid="14" grpId="0" animBg="1"/>
      <p:bldP spid="13" grpId="0" animBg="1"/>
      <p:bldP spid="18" grpId="0" animBg="1"/>
      <p:bldP spid="19" grpId="0" animBg="1"/>
      <p:bldP spid="24" grpId="0" animBg="1"/>
      <p:bldP spid="25" grpId="0" animBg="1"/>
      <p:bldP spid="26" grpId="0" animBg="1"/>
      <p:bldP spid="2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Finite Field Arithmetic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7" name="Content Placeholder 16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466219277"/>
                  </p:ext>
                </p:extLst>
              </p:nvPr>
            </p:nvGraphicFramePr>
            <p:xfrm>
              <a:off x="533401" y="1600201"/>
              <a:ext cx="8305800" cy="510540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</mc:Choice>
        <mc:Fallback xmlns="">
          <p:graphicFrame>
            <p:nvGraphicFramePr>
              <p:cNvPr id="17" name="Content Placeholder 16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466219277"/>
                  </p:ext>
                </p:extLst>
              </p:nvPr>
            </p:nvGraphicFramePr>
            <p:xfrm>
              <a:off x="533401" y="1600201"/>
              <a:ext cx="8305800" cy="510540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4139952" y="6520259"/>
            <a:ext cx="609600" cy="365125"/>
          </a:xfrm>
        </p:spPr>
        <p:txBody>
          <a:bodyPr/>
          <a:lstStyle/>
          <a:p>
            <a:pPr>
              <a:defRPr/>
            </a:pPr>
            <a:fld id="{9ED48F9B-91BA-5241-927F-DFD69C82FCF7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ts val="4400"/>
              </a:lnSpc>
            </a:pPr>
            <a:r>
              <a:rPr lang="en-US" sz="4400" i="1" dirty="0" smtClean="0"/>
              <a:t>Galois paper is …</a:t>
            </a:r>
            <a:br>
              <a:rPr lang="en-US" sz="4400" i="1" dirty="0" smtClean="0"/>
            </a:br>
            <a:r>
              <a:rPr lang="en-US" sz="4400" i="1" dirty="0" smtClean="0"/>
              <a:t> incomprehensible</a:t>
            </a:r>
            <a:endParaRPr lang="en-US" sz="44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D48F9B-91BA-5241-927F-DFD69C82FCF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22312"/>
            <a:ext cx="1224136" cy="1462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67" t="9598" r="5504" b="22118"/>
          <a:stretch/>
        </p:blipFill>
        <p:spPr bwMode="auto">
          <a:xfrm>
            <a:off x="7820605" y="-27384"/>
            <a:ext cx="1359907" cy="1479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443916" y="1856224"/>
                <a:ext cx="8208912" cy="40780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 smtClean="0"/>
                  <a:t>Galois Field 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/>
                      </a:rPr>
                      <m:t>𝐺𝐹</m:t>
                    </m:r>
                    <m:d>
                      <m:dPr>
                        <m:ctrlPr>
                          <a:rPr lang="en-US" sz="3200" b="0" i="1" smtClean="0">
                            <a:latin typeface="Cambria Math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3200" b="0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/>
                              </a:rPr>
                              <m:t>2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/>
                              </a:rPr>
                              <m:t>8</m:t>
                            </m:r>
                          </m:sup>
                        </m:sSup>
                      </m:e>
                    </m:d>
                    <m:d>
                      <m:dPr>
                        <m:ctrlPr>
                          <a:rPr lang="en-US" sz="3200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sz="3200" b="0" i="1" smtClean="0">
                            <a:latin typeface="Cambria Math"/>
                          </a:rPr>
                          <m:t>+,</m:t>
                        </m:r>
                        <m:r>
                          <a:rPr lang="en-US" sz="3200" b="0" i="1" smtClean="0">
                            <a:latin typeface="Cambria Math"/>
                            <a:ea typeface="Cambria Math"/>
                          </a:rPr>
                          <m:t>×</m:t>
                        </m:r>
                      </m:e>
                    </m:d>
                  </m:oMath>
                </a14:m>
                <a:endParaRPr lang="en-US" sz="3200" b="0" dirty="0" smtClean="0">
                  <a:ea typeface="Cambria Math"/>
                </a:endParaRPr>
              </a:p>
              <a:p>
                <a:pPr>
                  <a:spcBef>
                    <a:spcPts val="600"/>
                  </a:spcBef>
                </a:pPr>
                <a:r>
                  <a:rPr lang="en-US" sz="2400" b="0" dirty="0" smtClean="0">
                    <a:solidFill>
                      <a:srgbClr val="FF0000"/>
                    </a:solidFill>
                  </a:rPr>
                  <a:t>True or False</a:t>
                </a:r>
              </a:p>
              <a:p>
                <a:endParaRPr lang="en-US" dirty="0" smtClean="0"/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/>
                      </a:rPr>
                      <m:t>5+5=0</m:t>
                    </m:r>
                  </m:oMath>
                </a14:m>
                <a:endParaRPr lang="en-US" sz="2400" dirty="0" smtClean="0"/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sz="2400" i="0" dirty="0" smtClean="0">
                        <a:latin typeface="Cambria Math"/>
                      </a:rPr>
                      <m:t> 3+2=1</m:t>
                    </m:r>
                  </m:oMath>
                </a14:m>
                <a:endParaRPr lang="en-US" sz="2400" dirty="0" smtClean="0"/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sz="2400" i="0" dirty="0" smtClean="0">
                        <a:latin typeface="Cambria Math"/>
                      </a:rPr>
                      <m:t> </m:t>
                    </m:r>
                    <m:r>
                      <a:rPr lang="en-US" sz="2400" b="0" i="0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sz="2400" i="0" smtClean="0">
                        <a:latin typeface="Cambria Math"/>
                        <a:ea typeface="Cambria Math"/>
                      </a:rPr>
                      <m:t>×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/>
                      </a:rPr>
                      <m:t>3</m:t>
                    </m:r>
                    <m:r>
                      <a:rPr lang="en-US" sz="2400" b="0" i="0" smtClean="0">
                        <a:latin typeface="Cambria Math"/>
                        <a:ea typeface="Cambria Math"/>
                      </a:rPr>
                      <m:t>=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/>
                      </a:rPr>
                      <m:t>5</m:t>
                    </m:r>
                  </m:oMath>
                </a14:m>
                <a:endParaRPr lang="en-US" sz="2400" dirty="0" smtClean="0"/>
              </a:p>
              <a:p>
                <a:pPr>
                  <a:lnSpc>
                    <a:spcPct val="150000"/>
                  </a:lnSpc>
                </a:pPr>
                <a:endParaRPr lang="en-US" sz="2400" dirty="0"/>
              </a:p>
              <a:p>
                <a:pPr>
                  <a:lnSpc>
                    <a:spcPct val="150000"/>
                  </a:lnSpc>
                </a:pPr>
                <a:r>
                  <a:rPr lang="en-US" sz="2400" dirty="0" smtClean="0"/>
                  <a:t>Is there a difference between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/>
                      </a:rPr>
                      <m:t>𝐺𝐹</m:t>
                    </m:r>
                    <m:d>
                      <m:dPr>
                        <m:ctrlPr>
                          <a:rPr lang="en-US" sz="2400" i="1">
                            <a:latin typeface="Cambria Math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i="1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/>
                              </a:rPr>
                              <m:t>2</m:t>
                            </m:r>
                          </m:e>
                          <m:sup>
                            <m:r>
                              <a:rPr lang="en-US" sz="2400" i="1">
                                <a:latin typeface="Cambria Math"/>
                              </a:rPr>
                              <m:t>8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sz="2400" dirty="0" smtClean="0"/>
                  <a:t> and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/>
                          </a:rPr>
                          <m:t>𝑍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</a:rPr>
                          <m:t>256</m:t>
                        </m:r>
                      </m:sub>
                    </m:sSub>
                  </m:oMath>
                </a14:m>
                <a:r>
                  <a:rPr lang="en-US" sz="2400" dirty="0" smtClean="0"/>
                  <a:t> ?   </a:t>
                </a:r>
                <a:r>
                  <a:rPr lang="en-US" sz="2400" dirty="0" smtClean="0">
                    <a:solidFill>
                      <a:srgbClr val="FF0000"/>
                    </a:solidFill>
                  </a:rPr>
                  <a:t>YES</a:t>
                </a:r>
                <a:r>
                  <a:rPr lang="en-US" sz="2400" dirty="0" smtClean="0"/>
                  <a:t> </a:t>
                </a:r>
                <a:r>
                  <a:rPr lang="en-US" sz="2400" dirty="0" smtClean="0">
                    <a:solidFill>
                      <a:srgbClr val="009242"/>
                    </a:solidFill>
                  </a:rPr>
                  <a:t>NO</a:t>
                </a:r>
                <a:endParaRPr lang="en-US" sz="2400" dirty="0">
                  <a:solidFill>
                    <a:srgbClr val="009242"/>
                  </a:solidFill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3916" y="1856224"/>
                <a:ext cx="8208912" cy="4078039"/>
              </a:xfrm>
              <a:prstGeom prst="rect">
                <a:avLst/>
              </a:prstGeom>
              <a:blipFill>
                <a:blip r:embed="rId4"/>
                <a:stretch>
                  <a:fillRect l="-1932" t="-1943" r="-223" b="-8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0604" y="1700808"/>
            <a:ext cx="1215891" cy="15482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31176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39407"/>
            <a:ext cx="7785109" cy="1373369"/>
          </a:xfrm>
        </p:spPr>
        <p:txBody>
          <a:bodyPr/>
          <a:lstStyle/>
          <a:p>
            <a:pPr algn="l">
              <a:lnSpc>
                <a:spcPts val="4400"/>
              </a:lnSpc>
            </a:pPr>
            <a:r>
              <a:rPr lang="en-US" sz="4300" i="1" dirty="0" smtClean="0"/>
              <a:t>But there are many similarities …</a:t>
            </a:r>
            <a:endParaRPr lang="en-US" sz="43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D48F9B-91BA-5241-927F-DFD69C82FCF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67" t="9598" r="5504" b="22118"/>
          <a:stretch/>
        </p:blipFill>
        <p:spPr bwMode="auto">
          <a:xfrm>
            <a:off x="7956376" y="116632"/>
            <a:ext cx="1113403" cy="12114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5549" y="1556792"/>
                <a:ext cx="8938939" cy="4680520"/>
              </a:xfrm>
            </p:spPr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400" b="1" dirty="0" smtClean="0"/>
                  <a:t>Arithmetic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400" b="1" i="1">
                            <a:latin typeface="Cambria Math"/>
                          </a:rPr>
                          <m:t>𝒁</m:t>
                        </m:r>
                      </m:e>
                      <m:sub>
                        <m:r>
                          <a:rPr lang="en-US" sz="2400" b="1" i="1">
                            <a:latin typeface="Cambria Math"/>
                          </a:rPr>
                          <m:t>𝟐𝟓𝟔</m:t>
                        </m:r>
                      </m:sub>
                    </m:sSub>
                  </m:oMath>
                </a14:m>
                <a:r>
                  <a:rPr lang="en-US" sz="2400" b="1" dirty="0" smtClean="0"/>
                  <a:t> is modulo 256</a:t>
                </a:r>
                <a:r>
                  <a:rPr lang="en-US" sz="2400" dirty="0" smtClean="0"/>
                  <a:t>. That is,</a:t>
                </a:r>
                <a:endParaRPr lang="en-US" sz="2400" dirty="0"/>
              </a:p>
              <a:p>
                <a:pPr marL="0" indent="0">
                  <a:spcBef>
                    <a:spcPts val="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256 = 0 </m:t>
                      </m:r>
                      <m:r>
                        <a:rPr lang="en-US" sz="2400" i="1" dirty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𝑚𝑜𝑑</m:t>
                      </m:r>
                      <m:r>
                        <a:rPr lang="en-US" sz="2400" i="1" dirty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256</m:t>
                      </m:r>
                    </m:oMath>
                  </m:oMathPara>
                </a14:m>
                <a:endParaRPr lang="en-US" sz="2400" dirty="0">
                  <a:solidFill>
                    <a:srgbClr val="FF0000"/>
                  </a:solidFill>
                </a:endParaRP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US" sz="2400" dirty="0" smtClean="0"/>
                  <a:t>       It </a:t>
                </a:r>
                <a:r>
                  <a:rPr lang="en-US" sz="2400" dirty="0"/>
                  <a:t>follows that  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endParaRPr lang="en-US" sz="2400" b="0" dirty="0" smtClean="0">
                  <a:ea typeface="Cambria Math"/>
                </a:endParaRPr>
              </a:p>
              <a:p>
                <a:pPr algn="ctr"/>
                <a:r>
                  <a:rPr lang="en-US" sz="2400" b="1" dirty="0"/>
                  <a:t>Arithmetic in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/>
                      </a:rPr>
                      <m:t>𝑮𝑭</m:t>
                    </m:r>
                    <m:d>
                      <m:dPr>
                        <m:ctrlPr>
                          <a:rPr lang="en-US" sz="2400" b="1" i="1">
                            <a:latin typeface="Cambria Math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b="1" i="1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sz="2400" b="1" i="1">
                                <a:latin typeface="Cambria Math"/>
                              </a:rPr>
                              <m:t>𝟐</m:t>
                            </m:r>
                          </m:e>
                          <m:sup>
                            <m:r>
                              <a:rPr lang="en-US" sz="2400" b="1" i="1">
                                <a:latin typeface="Cambria Math"/>
                              </a:rPr>
                              <m:t>𝟖</m:t>
                            </m:r>
                          </m:sup>
                        </m:sSup>
                      </m:e>
                    </m:d>
                    <m:d>
                      <m:dPr>
                        <m:ctrlPr>
                          <a:rPr lang="en-US" sz="2400" b="1" i="1">
                            <a:latin typeface="Cambria Math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/>
                          </a:rPr>
                          <m:t>+,</m:t>
                        </m:r>
                        <m:r>
                          <a:rPr lang="en-US" sz="2400" b="1" i="1">
                            <a:latin typeface="Cambria Math"/>
                            <a:ea typeface="Cambria Math"/>
                          </a:rPr>
                          <m:t>×</m:t>
                        </m:r>
                      </m:e>
                    </m:d>
                  </m:oMath>
                </a14:m>
                <a:r>
                  <a:rPr lang="en-US" sz="2400" b="1" dirty="0">
                    <a:ea typeface="Cambria Math"/>
                  </a:rPr>
                  <a:t> is modulo an irreducible </a:t>
                </a:r>
                <a:r>
                  <a:rPr lang="en-US" sz="2400" b="1" dirty="0" smtClean="0">
                    <a:ea typeface="Cambria Math"/>
                  </a:rPr>
                  <a:t>polynomial</a:t>
                </a:r>
                <a:r>
                  <a:rPr lang="en-US" sz="2400" dirty="0" smtClean="0">
                    <a:ea typeface="Cambria Math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𝑔</m:t>
                        </m:r>
                        <m:d>
                          <m:dPr>
                            <m:ctrlPr>
                              <a:rPr lang="en-US" sz="2400" b="0" i="1" smtClean="0">
                                <a:latin typeface="Cambria Math"/>
                                <a:ea typeface="Cambria Math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/>
                                <a:ea typeface="Cambria Math"/>
                              </a:rPr>
                              <m:t>𝑥</m:t>
                            </m:r>
                          </m:e>
                        </m:d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=</m:t>
                        </m:r>
                        <m:r>
                          <a:rPr lang="en-US" sz="2400" i="1">
                            <a:latin typeface="Cambria Math"/>
                            <a:ea typeface="Cambria Math"/>
                          </a:rPr>
                          <m:t>𝑥</m:t>
                        </m:r>
                      </m:e>
                      <m:sup>
                        <m:r>
                          <a:rPr lang="en-US" sz="2400" i="1">
                            <a:latin typeface="Cambria Math"/>
                            <a:ea typeface="Cambria Math"/>
                          </a:rPr>
                          <m:t>8</m:t>
                        </m:r>
                      </m:sup>
                    </m:sSup>
                    <m:r>
                      <a:rPr lang="en-US" sz="2400" i="1">
                        <a:latin typeface="Cambria Math"/>
                        <a:ea typeface="Cambria Math"/>
                      </a:rPr>
                      <m:t>+</m:t>
                    </m:r>
                    <m:r>
                      <a:rPr lang="en-US" sz="2400" b="0" i="0" smtClean="0">
                        <a:latin typeface="Cambria Math"/>
                        <a:ea typeface="Cambria Math"/>
                      </a:rPr>
                      <m:t> </m:t>
                    </m:r>
                    <m:sSup>
                      <m:sSupPr>
                        <m:ctrlPr>
                          <a:rPr lang="en-US" sz="2400" i="1"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/>
                            <a:ea typeface="Cambria Math"/>
                          </a:rPr>
                          <m:t>𝑥</m:t>
                        </m:r>
                      </m:e>
                      <m:sup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4</m:t>
                        </m:r>
                      </m:sup>
                    </m:sSup>
                    <m:r>
                      <a:rPr lang="en-US" sz="2400" i="1">
                        <a:latin typeface="Cambria Math"/>
                        <a:ea typeface="Cambria Math"/>
                      </a:rPr>
                      <m:t>+</m:t>
                    </m:r>
                    <m:sSup>
                      <m:sSupPr>
                        <m:ctrlPr>
                          <a:rPr lang="en-US" sz="2400" i="1"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/>
                            <a:ea typeface="Cambria Math"/>
                          </a:rPr>
                          <m:t>𝑥</m:t>
                        </m:r>
                      </m:e>
                      <m:sup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3</m:t>
                        </m:r>
                      </m:sup>
                    </m:sSup>
                    <m:r>
                      <a:rPr lang="en-US" sz="2400" i="1">
                        <a:latin typeface="Cambria Math"/>
                        <a:ea typeface="Cambria Math"/>
                      </a:rPr>
                      <m:t>+</m:t>
                    </m:r>
                    <m:r>
                      <a:rPr lang="en-US" sz="2400" b="0" i="1" smtClean="0">
                        <a:latin typeface="Cambria Math"/>
                        <a:ea typeface="Cambria Math"/>
                      </a:rPr>
                      <m:t>𝑥</m:t>
                    </m:r>
                    <m:r>
                      <a:rPr lang="en-US" sz="2400" i="1">
                        <a:latin typeface="Cambria Math"/>
                        <a:ea typeface="Cambria Math"/>
                      </a:rPr>
                      <m:t>+</m:t>
                    </m:r>
                    <m:r>
                      <a:rPr lang="en-US" sz="2400" b="0" i="1" smtClean="0">
                        <a:latin typeface="Cambria Math"/>
                        <a:ea typeface="Cambria Math"/>
                      </a:rPr>
                      <m:t>1</m:t>
                    </m:r>
                  </m:oMath>
                </a14:m>
                <a:r>
                  <a:rPr lang="en-US" sz="2400" dirty="0" smtClean="0"/>
                  <a:t>. That is,                                             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𝑥</m:t>
                        </m:r>
                      </m:e>
                      <m:sup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8</m:t>
                        </m:r>
                      </m:sup>
                    </m:sSup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+</m:t>
                    </m:r>
                    <m:sSup>
                      <m:sSupPr>
                        <m:ctrlP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𝑥</m:t>
                        </m:r>
                      </m:e>
                      <m:sup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4</m:t>
                        </m:r>
                      </m:sup>
                    </m:sSup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+</m:t>
                    </m:r>
                    <m:sSup>
                      <m:sSupPr>
                        <m:ctrlP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𝑥</m:t>
                        </m:r>
                      </m:e>
                      <m:sup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3</m:t>
                        </m:r>
                      </m:sup>
                    </m:sSup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+</m:t>
                    </m:r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𝑥</m:t>
                    </m:r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+1=0 </m:t>
                    </m:r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𝑚𝑜𝑑</m:t>
                    </m:r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 </m:t>
                    </m:r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𝑔</m:t>
                    </m:r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(</m:t>
                    </m:r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𝑥</m:t>
                    </m:r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)</m:t>
                    </m:r>
                  </m:oMath>
                </a14:m>
                <a:r>
                  <a:rPr lang="en-US" sz="2400" dirty="0" smtClean="0"/>
                  <a:t> or, </a:t>
                </a:r>
                <a:r>
                  <a:rPr lang="en-US" sz="2400" i="1" dirty="0">
                    <a:latin typeface="Cambria Math"/>
                    <a:ea typeface="Cambria Math"/>
                  </a:rPr>
                  <a:t> </a:t>
                </a:r>
                <a:r>
                  <a:rPr lang="en-US" sz="2400" i="1" dirty="0" smtClean="0">
                    <a:latin typeface="Cambria Math"/>
                    <a:ea typeface="Cambria Math"/>
                  </a:rPr>
                  <a:t>                                                    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 </m:t>
                        </m:r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𝑥</m:t>
                        </m:r>
                      </m:e>
                      <m:sup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8</m:t>
                        </m:r>
                      </m:sup>
                    </m:sSup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=</m:t>
                    </m:r>
                    <m:r>
                      <a:rPr lang="en-US" sz="240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 </m:t>
                    </m:r>
                    <m:sSup>
                      <m:sSupPr>
                        <m:ctrlP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𝑥</m:t>
                        </m:r>
                      </m:e>
                      <m:sup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4</m:t>
                        </m:r>
                      </m:sup>
                    </m:sSup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+</m:t>
                    </m:r>
                    <m:sSup>
                      <m:sSupPr>
                        <m:ctrlP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𝑥</m:t>
                        </m:r>
                      </m:e>
                      <m:sup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3</m:t>
                        </m:r>
                      </m:sup>
                    </m:sSup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+</m:t>
                    </m:r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𝑥</m:t>
                    </m:r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+1 </m:t>
                    </m:r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𝑚𝑜𝑑</m:t>
                    </m:r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 </m:t>
                    </m:r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𝑔</m:t>
                    </m:r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(</m:t>
                    </m:r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𝑥</m:t>
                    </m:r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)</m:t>
                    </m:r>
                  </m:oMath>
                </a14:m>
                <a:endParaRPr lang="en-US" sz="2400" dirty="0" smtClean="0">
                  <a:solidFill>
                    <a:srgbClr val="FF0000"/>
                  </a:solidFill>
                </a:endParaRP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US" sz="2400" dirty="0" smtClean="0"/>
                  <a:t>       It </a:t>
                </a:r>
                <a:r>
                  <a:rPr lang="en-US" sz="2400" dirty="0"/>
                  <a:t>follows that  </a:t>
                </a:r>
              </a:p>
              <a:p>
                <a:pPr marL="0" indent="0" algn="ctr">
                  <a:spcBef>
                    <a:spcPts val="0"/>
                  </a:spcBef>
                  <a:buNone/>
                </a:pPr>
                <a:r>
                  <a:rPr lang="en-US" sz="2400" dirty="0" smtClean="0">
                    <a:solidFill>
                      <a:srgbClr val="FF0000"/>
                    </a:solidFill>
                    <a:ea typeface="Cambria Math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 </m:t>
                        </m:r>
                        <m: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(</m:t>
                        </m:r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𝑥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7</m:t>
                        </m:r>
                      </m:sup>
                    </m:sSup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+1)×</m:t>
                    </m:r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𝑥</m:t>
                    </m:r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=</m:t>
                    </m:r>
                    <m:r>
                      <a:rPr lang="en-US" sz="240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 </m:t>
                    </m:r>
                    <m:sSup>
                      <m:sSupPr>
                        <m:ctrlP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𝑥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8</m:t>
                        </m:r>
                      </m:sup>
                    </m:sSup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+</m:t>
                    </m:r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𝑥</m:t>
                    </m:r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=</m:t>
                    </m:r>
                    <m:sSup>
                      <m:sSupPr>
                        <m:ctrlP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𝑥</m:t>
                        </m:r>
                      </m:e>
                      <m:sup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4</m:t>
                        </m:r>
                      </m:sup>
                    </m:sSup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+</m:t>
                    </m:r>
                    <m:sSup>
                      <m:sSupPr>
                        <m:ctrlP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𝑥</m:t>
                        </m:r>
                      </m:e>
                      <m:sup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3</m:t>
                        </m:r>
                      </m:sup>
                    </m:sSup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+</m:t>
                    </m:r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1</m:t>
                    </m:r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 </m:t>
                    </m:r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𝑚𝑜𝑑</m:t>
                    </m:r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 </m:t>
                    </m:r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𝑔</m:t>
                    </m:r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(</m:t>
                    </m:r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𝑥</m:t>
                    </m:r>
                    <m:r>
                      <a:rPr lang="en-US" sz="2400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)</m:t>
                    </m:r>
                  </m:oMath>
                </a14:m>
                <a:endParaRPr lang="en-US" sz="2400" dirty="0" smtClean="0">
                  <a:solidFill>
                    <a:srgbClr val="FF0000"/>
                  </a:solidFill>
                </a:endParaRPr>
              </a:p>
              <a:p>
                <a:pPr marL="0" indent="0" algn="ctr">
                  <a:spcBef>
                    <a:spcPts val="0"/>
                  </a:spcBef>
                  <a:buNone/>
                </a:pPr>
                <a:r>
                  <a:rPr lang="en-US" sz="2400" dirty="0">
                    <a:solidFill>
                      <a:srgbClr val="FF0000"/>
                    </a:solidFill>
                  </a:rPr>
                  <a:t>o</a:t>
                </a:r>
                <a:r>
                  <a:rPr lang="en-US" sz="2400" dirty="0" smtClean="0">
                    <a:solidFill>
                      <a:srgbClr val="FF0000"/>
                    </a:solidFill>
                  </a:rPr>
                  <a:t>r,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/>
                      </a:rPr>
                      <m:t>10000001</m:t>
                    </m:r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×00000010=00011001 </m:t>
                    </m:r>
                  </m:oMath>
                </a14:m>
                <a:endParaRPr lang="en-US" sz="2400" b="0" dirty="0" smtClean="0">
                  <a:solidFill>
                    <a:srgbClr val="FF0000"/>
                  </a:solidFill>
                  <a:ea typeface="Cambria Math"/>
                </a:endParaRP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US" sz="2400" b="1" dirty="0" smtClean="0">
                    <a:solidFill>
                      <a:srgbClr val="009242"/>
                    </a:solidFill>
                  </a:rPr>
                  <a:t>         [</a:t>
                </a:r>
                <a:r>
                  <a:rPr lang="en-US" sz="2200" b="1" dirty="0" smtClean="0">
                    <a:solidFill>
                      <a:srgbClr val="009242"/>
                    </a:solidFill>
                  </a:rPr>
                  <a:t>shift bits of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solidFill>
                          <a:srgbClr val="009242"/>
                        </a:solidFill>
                        <a:latin typeface="Cambria Math"/>
                      </a:rPr>
                      <m:t>𝟏𝟎𝟎𝟎𝟎𝟎𝟎𝟏</m:t>
                    </m:r>
                  </m:oMath>
                </a14:m>
                <a:r>
                  <a:rPr lang="en-US" sz="2200" b="1" dirty="0" smtClean="0">
                    <a:solidFill>
                      <a:srgbClr val="009242"/>
                    </a:solidFill>
                  </a:rPr>
                  <a:t> one place to the left and add </a:t>
                </a:r>
                <a14:m>
                  <m:oMath xmlns:m="http://schemas.openxmlformats.org/officeDocument/2006/math">
                    <m:r>
                      <a:rPr lang="en-US" sz="2200" b="1" i="0" smtClean="0">
                        <a:solidFill>
                          <a:srgbClr val="009242"/>
                        </a:solidFill>
                        <a:latin typeface="Cambria Math"/>
                      </a:rPr>
                      <m:t>𝟏</m:t>
                    </m:r>
                    <m:r>
                      <a:rPr lang="en-US" sz="2200" b="1" i="1" smtClean="0">
                        <a:solidFill>
                          <a:srgbClr val="009242"/>
                        </a:solidFill>
                        <a:latin typeface="Cambria Math"/>
                      </a:rPr>
                      <m:t>𝟎𝟎𝟎𝟏𝟏𝟎𝟏𝟏</m:t>
                    </m:r>
                    <m:r>
                      <a:rPr lang="en-US" sz="2200" b="1" i="1" smtClean="0">
                        <a:solidFill>
                          <a:srgbClr val="009242"/>
                        </a:solidFill>
                        <a:latin typeface="Cambria Math"/>
                      </a:rPr>
                      <m:t>]</m:t>
                    </m:r>
                  </m:oMath>
                </a14:m>
                <a:endParaRPr lang="en-US" sz="2200" b="1" dirty="0">
                  <a:solidFill>
                    <a:srgbClr val="009242"/>
                  </a:solidFill>
                </a:endParaRPr>
              </a:p>
              <a:p>
                <a:pPr marL="0" indent="0">
                  <a:spcBef>
                    <a:spcPts val="0"/>
                  </a:spcBef>
                  <a:buNone/>
                </a:pPr>
                <a:endParaRPr lang="en-US" sz="2400" dirty="0">
                  <a:ea typeface="Cambria Math"/>
                </a:endParaRPr>
              </a:p>
              <a:p>
                <a:pPr marL="0" indent="0">
                  <a:buNone/>
                </a:pPr>
                <a:endParaRPr lang="en-US" sz="2400" dirty="0" smtClean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549" y="1556792"/>
                <a:ext cx="8938939" cy="4680520"/>
              </a:xfrm>
              <a:blipFill rotWithShape="1">
                <a:blip r:embed="rId3"/>
                <a:stretch>
                  <a:fillRect l="-886" t="-1042" r="-16360"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97989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79513" y="1628800"/>
                <a:ext cx="8784975" cy="4896544"/>
              </a:xfrm>
            </p:spPr>
            <p:txBody>
              <a:bodyPr/>
              <a:lstStyle/>
              <a:p>
                <a:pPr>
                  <a:buClr>
                    <a:srgbClr val="002060"/>
                  </a:buClr>
                  <a:buFont typeface="Arial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𝑍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𝑝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,  </m:t>
                    </m:r>
                    <m:r>
                      <a:rPr lang="en-US" b="0" i="1" smtClean="0">
                        <a:latin typeface="Cambria Math"/>
                      </a:rPr>
                      <m:t>𝑝</m:t>
                    </m:r>
                  </m:oMath>
                </a14:m>
                <a:r>
                  <a:rPr lang="en-US" dirty="0" smtClean="0"/>
                  <a:t> a prime</a:t>
                </a:r>
              </a:p>
              <a:p>
                <a:pPr marL="457200" lvl="3" indent="-182880">
                  <a:buClr>
                    <a:srgbClr val="002060"/>
                  </a:buClr>
                  <a:buFont typeface="Arial" pitchFamily="34" charset="0"/>
                  <a:buChar char="•"/>
                </a:pPr>
                <a:r>
                  <a:rPr lang="en-US" sz="1800" dirty="0" smtClean="0"/>
                  <a:t>Say,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/>
                          </a:rPr>
                          <m:t>𝑍</m:t>
                        </m:r>
                      </m:e>
                      <m:sub>
                        <m:r>
                          <a:rPr lang="en-US" sz="1800" b="0" i="1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sz="1800" b="0" i="1" smtClean="0">
                        <a:latin typeface="Cambria Math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1800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/>
                          </a:rPr>
                          <m:t>0,1</m:t>
                        </m:r>
                      </m:e>
                    </m:d>
                  </m:oMath>
                </a14:m>
                <a:endParaRPr lang="en-US" sz="1800" b="0" dirty="0" smtClean="0"/>
              </a:p>
              <a:p>
                <a:pPr marL="457200" lvl="3" indent="-182880">
                  <a:spcBef>
                    <a:spcPts val="0"/>
                  </a:spcBef>
                  <a:buClr>
                    <a:srgbClr val="002060"/>
                  </a:buClr>
                  <a:buFont typeface="Arial" pitchFamily="34" charset="0"/>
                  <a:buChar char="•"/>
                </a:pPr>
                <a:r>
                  <a:rPr lang="en-US" sz="1800" dirty="0" smtClean="0"/>
                  <a:t>Say,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/>
                          </a:rPr>
                          <m:t>𝑍</m:t>
                        </m:r>
                      </m:e>
                      <m:sub>
                        <m:r>
                          <a:rPr lang="en-US" sz="1800" b="0" i="1" smtClean="0">
                            <a:latin typeface="Cambria Math"/>
                          </a:rPr>
                          <m:t>7</m:t>
                        </m:r>
                      </m:sub>
                    </m:sSub>
                    <m:r>
                      <a:rPr lang="en-US" sz="1800" i="1">
                        <a:latin typeface="Cambria Math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1800" i="1">
                            <a:latin typeface="Cambria Math"/>
                          </a:rPr>
                        </m:ctrlPr>
                      </m:dPr>
                      <m:e>
                        <m:r>
                          <a:rPr lang="en-US" sz="1800" i="1">
                            <a:latin typeface="Cambria Math"/>
                          </a:rPr>
                          <m:t>0,1</m:t>
                        </m:r>
                        <m:r>
                          <a:rPr lang="en-US" sz="1800" b="0" i="1" smtClean="0">
                            <a:latin typeface="Cambria Math"/>
                          </a:rPr>
                          <m:t>,2,3,4,5,6</m:t>
                        </m:r>
                      </m:e>
                    </m:d>
                  </m:oMath>
                </a14:m>
                <a:endParaRPr lang="en-US" sz="1800" dirty="0" smtClean="0"/>
              </a:p>
              <a:p>
                <a:pPr>
                  <a:spcBef>
                    <a:spcPts val="600"/>
                  </a:spcBef>
                  <a:buClr>
                    <a:schemeClr val="accent4">
                      <a:lumMod val="50000"/>
                    </a:schemeClr>
                  </a:buClr>
                  <a:buFont typeface="Arial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/>
                          </a:rPr>
                          <m:t>𝐺𝐹</m:t>
                        </m:r>
                        <m:r>
                          <a:rPr lang="en-US" b="0" i="1" smtClean="0">
                            <a:latin typeface="Cambria Math"/>
                          </a:rPr>
                          <m:t>(2</m:t>
                        </m:r>
                      </m:e>
                      <m:sup>
                        <m:r>
                          <a:rPr lang="en-US" b="0" i="1" smtClean="0">
                            <a:latin typeface="Cambria Math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/>
                      </a:rPr>
                      <m:t>),  </m:t>
                    </m:r>
                    <m:sSup>
                      <m:sSupPr>
                        <m:ctrlPr>
                          <a:rPr lang="en-US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 smtClean="0"/>
                  <a:t> a prime power</a:t>
                </a:r>
              </a:p>
              <a:p>
                <a:pPr marL="457200" lvl="2" indent="-182880">
                  <a:buClr>
                    <a:schemeClr val="accent4">
                      <a:lumMod val="50000"/>
                    </a:schemeClr>
                  </a:buClr>
                  <a:buFont typeface="Arial" pitchFamily="34" charset="0"/>
                  <a:buChar char="•"/>
                </a:pPr>
                <a:r>
                  <a:rPr lang="en-US" sz="1800" dirty="0" smtClean="0"/>
                  <a:t>Say, </a:t>
                </a:r>
                <a14:m>
                  <m:oMath xmlns:m="http://schemas.openxmlformats.org/officeDocument/2006/math">
                    <m:r>
                      <a:rPr lang="en-US" sz="1800">
                        <a:latin typeface="Cambria Math"/>
                      </a:rPr>
                      <m:t> </m:t>
                    </m:r>
                    <m:r>
                      <a:rPr lang="en-US" sz="1800" b="0" i="1" smtClean="0">
                        <a:latin typeface="Cambria Math"/>
                      </a:rPr>
                      <m:t>𝐺𝐹</m:t>
                    </m:r>
                    <m:sSup>
                      <m:sSupPr>
                        <m:ctrlPr>
                          <a:rPr lang="en-US" sz="1800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sz="1800" b="0" i="1" smtClean="0">
                            <a:latin typeface="Cambria Math"/>
                          </a:rPr>
                          <m:t>(2</m:t>
                        </m:r>
                      </m:e>
                      <m:sup>
                        <m:r>
                          <a:rPr lang="en-US" sz="1800" b="0" i="1" smtClean="0"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sz="1800" b="0" i="1" smtClean="0">
                        <a:latin typeface="Cambria Math"/>
                      </a:rPr>
                      <m:t>)={</m:t>
                    </m:r>
                  </m:oMath>
                </a14:m>
                <a:r>
                  <a:rPr lang="en-US" sz="1800" dirty="0" smtClean="0"/>
                  <a:t>all binary pairs</a:t>
                </a:r>
                <a14:m>
                  <m:oMath xmlns:m="http://schemas.openxmlformats.org/officeDocument/2006/math">
                    <m:r>
                      <a:rPr lang="en-US" sz="1800" b="0" i="0" smtClean="0">
                        <a:latin typeface="Cambria Math"/>
                      </a:rPr>
                      <m:t>}=</m:t>
                    </m:r>
                    <m:d>
                      <m:dPr>
                        <m:begChr m:val="{"/>
                        <m:endChr m:val="}"/>
                        <m:ctrlPr>
                          <a:rPr lang="en-US" sz="1800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/>
                          </a:rPr>
                          <m:t>00,01,10,11</m:t>
                        </m:r>
                      </m:e>
                    </m:d>
                    <m:r>
                      <a:rPr lang="en-US" sz="1800" b="0" i="1" smtClean="0">
                        <a:latin typeface="Cambria Math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1800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/>
                          </a:rPr>
                          <m:t>0,1,</m:t>
                        </m:r>
                        <m:r>
                          <a:rPr lang="en-US" sz="1800" b="0" i="1" smtClean="0">
                            <a:latin typeface="Cambria Math"/>
                          </a:rPr>
                          <m:t>𝑥</m:t>
                        </m:r>
                        <m:r>
                          <a:rPr lang="en-US" sz="1800" b="0" i="1" smtClean="0">
                            <a:latin typeface="Cambria Math"/>
                          </a:rPr>
                          <m:t>,</m:t>
                        </m:r>
                        <m:r>
                          <a:rPr lang="en-US" sz="1800" b="0" i="1" smtClean="0">
                            <a:latin typeface="Cambria Math"/>
                          </a:rPr>
                          <m:t>𝑥</m:t>
                        </m:r>
                        <m:r>
                          <a:rPr lang="en-US" sz="1800" b="0" i="1" smtClean="0">
                            <a:latin typeface="Cambria Math"/>
                          </a:rPr>
                          <m:t>+1</m:t>
                        </m:r>
                      </m:e>
                    </m:d>
                  </m:oMath>
                </a14:m>
                <a:r>
                  <a:rPr lang="en-US" sz="1800" b="0" dirty="0" smtClean="0"/>
                  <a:t>,   mod </a:t>
                </a:r>
                <a:r>
                  <a:rPr lang="en-US" sz="1800" dirty="0" smtClean="0"/>
                  <a:t> an irreducible polynomial,  such as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sz="1800" b="0" i="1" smtClean="0">
                            <a:latin typeface="Cambria Math"/>
                          </a:rPr>
                          <m:t>𝑥</m:t>
                        </m:r>
                      </m:e>
                      <m:sup>
                        <m:r>
                          <a:rPr lang="en-US" sz="1800" b="0" i="1" smtClean="0"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sz="1800" b="0" i="1" smtClean="0">
                        <a:latin typeface="Cambria Math"/>
                      </a:rPr>
                      <m:t>+</m:t>
                    </m:r>
                    <m:r>
                      <a:rPr lang="en-US" sz="1800" b="0" i="1" smtClean="0">
                        <a:latin typeface="Cambria Math"/>
                      </a:rPr>
                      <m:t>𝑥</m:t>
                    </m:r>
                    <m:r>
                      <a:rPr lang="en-US" sz="1800" b="0" i="1" smtClean="0">
                        <a:latin typeface="Cambria Math"/>
                      </a:rPr>
                      <m:t>+1.</m:t>
                    </m:r>
                  </m:oMath>
                </a14:m>
                <a:endParaRPr lang="en-US" sz="1800" b="0" dirty="0" smtClean="0"/>
              </a:p>
              <a:p>
                <a:pPr marL="457200" lvl="2" indent="-182880">
                  <a:buClr>
                    <a:schemeClr val="accent4">
                      <a:lumMod val="50000"/>
                    </a:schemeClr>
                  </a:buClr>
                  <a:buFont typeface="Arial" pitchFamily="34" charset="0"/>
                  <a:buChar char="•"/>
                </a:pPr>
                <a:r>
                  <a:rPr lang="en-US" sz="1800" b="0" dirty="0" smtClean="0"/>
                  <a:t>Say,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/>
                          </a:rPr>
                          <m:t>𝐺𝐹</m:t>
                        </m:r>
                        <m:r>
                          <a:rPr lang="en-US" sz="1800" i="1">
                            <a:latin typeface="Cambria Math"/>
                          </a:rPr>
                          <m:t>(2</m:t>
                        </m:r>
                      </m:e>
                      <m:sup>
                        <m:r>
                          <a:rPr lang="en-US" sz="1800" b="0" i="1" smtClean="0">
                            <a:latin typeface="Cambria Math"/>
                          </a:rPr>
                          <m:t>8</m:t>
                        </m:r>
                      </m:sup>
                    </m:sSup>
                    <m:r>
                      <a:rPr lang="en-US" sz="1800" i="1">
                        <a:latin typeface="Cambria Math"/>
                      </a:rPr>
                      <m:t>)</m:t>
                    </m:r>
                    <m:r>
                      <a:rPr lang="en-US" sz="1800" b="0" i="1" smtClean="0">
                        <a:latin typeface="Cambria Math"/>
                      </a:rPr>
                      <m:t>=</m:t>
                    </m:r>
                    <m:r>
                      <a:rPr lang="en-US" sz="1800" i="1" smtClean="0">
                        <a:latin typeface="Cambria Math"/>
                      </a:rPr>
                      <m:t> </m:t>
                    </m:r>
                    <m:r>
                      <a:rPr lang="en-US" sz="1800" b="0" i="1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sz="1800" dirty="0" smtClean="0"/>
                  <a:t>{all pairs of HEX</a:t>
                </a:r>
                <a14:m>
                  <m:oMath xmlns:m="http://schemas.openxmlformats.org/officeDocument/2006/math">
                    <m:r>
                      <a:rPr lang="en-US" sz="1800">
                        <a:latin typeface="Cambria Math"/>
                      </a:rPr>
                      <m:t>}</m:t>
                    </m:r>
                    <m:r>
                      <a:rPr lang="en-US" sz="1800" i="1">
                        <a:latin typeface="Cambria Math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1800" i="1">
                            <a:latin typeface="Cambria Math"/>
                          </a:rPr>
                        </m:ctrlPr>
                      </m:dPr>
                      <m:e>
                        <m:r>
                          <a:rPr lang="en-US" sz="1800" i="1">
                            <a:latin typeface="Cambria Math"/>
                          </a:rPr>
                          <m:t>0,1,</m:t>
                        </m:r>
                        <m:r>
                          <a:rPr lang="en-US" sz="1800" i="1">
                            <a:latin typeface="Cambria Math"/>
                          </a:rPr>
                          <m:t>𝑥</m:t>
                        </m:r>
                        <m:r>
                          <a:rPr lang="en-US" sz="1800" b="0" i="1" smtClean="0">
                            <a:latin typeface="Cambria Math"/>
                          </a:rPr>
                          <m:t>, …, </m:t>
                        </m:r>
                        <m:sSup>
                          <m:sSupPr>
                            <m:ctrlPr>
                              <a:rPr lang="en-US" sz="1800" b="0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sz="1800" b="0" i="1" smtClean="0">
                                <a:latin typeface="Cambria Math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800" b="0" i="1" smtClean="0">
                                <a:latin typeface="Cambria Math"/>
                              </a:rPr>
                              <m:t>7</m:t>
                            </m:r>
                          </m:sup>
                        </m:sSup>
                        <m:r>
                          <a:rPr lang="en-US" sz="1800" b="0" i="1" smtClean="0">
                            <a:latin typeface="Cambria Math"/>
                          </a:rPr>
                          <m:t>+</m:t>
                        </m:r>
                        <m:sSup>
                          <m:sSupPr>
                            <m:ctrlPr>
                              <a:rPr lang="en-US" sz="1800" b="0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sz="1800" b="0" i="1" smtClean="0">
                                <a:latin typeface="Cambria Math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800" b="0" i="1" smtClean="0">
                                <a:latin typeface="Cambria Math"/>
                              </a:rPr>
                              <m:t>6</m:t>
                            </m:r>
                          </m:sup>
                        </m:sSup>
                        <m:r>
                          <a:rPr lang="en-US" sz="1800" b="0" i="1" smtClean="0">
                            <a:latin typeface="Cambria Math"/>
                          </a:rPr>
                          <m:t>+</m:t>
                        </m:r>
                        <m:sSup>
                          <m:sSupPr>
                            <m:ctrlPr>
                              <a:rPr lang="en-US" sz="1800" i="1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sz="1800" i="1">
                                <a:latin typeface="Cambria Math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800" b="0" i="1" smtClean="0">
                                <a:latin typeface="Cambria Math"/>
                              </a:rPr>
                              <m:t>5</m:t>
                            </m:r>
                          </m:sup>
                        </m:sSup>
                        <m:r>
                          <a:rPr lang="en-US" sz="1800" i="1">
                            <a:latin typeface="Cambria Math"/>
                          </a:rPr>
                          <m:t>+</m:t>
                        </m:r>
                        <m:sSup>
                          <m:sSupPr>
                            <m:ctrlPr>
                              <a:rPr lang="en-US" sz="1800" i="1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sz="1800" i="1">
                                <a:latin typeface="Cambria Math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800" b="0" i="1" smtClean="0">
                                <a:latin typeface="Cambria Math"/>
                              </a:rPr>
                              <m:t>4</m:t>
                            </m:r>
                          </m:sup>
                        </m:sSup>
                        <m:r>
                          <a:rPr lang="en-US" sz="1800" b="0" i="1" smtClean="0">
                            <a:latin typeface="Cambria Math"/>
                          </a:rPr>
                          <m:t>+</m:t>
                        </m:r>
                        <m:sSup>
                          <m:sSupPr>
                            <m:ctrlPr>
                              <a:rPr lang="en-US" sz="1800" i="1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sz="1800" i="1">
                                <a:latin typeface="Cambria Math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800" b="0" i="1" smtClean="0">
                                <a:latin typeface="Cambria Math"/>
                              </a:rPr>
                              <m:t>3</m:t>
                            </m:r>
                          </m:sup>
                        </m:sSup>
                        <m:r>
                          <a:rPr lang="en-US" sz="1800" i="1">
                            <a:latin typeface="Cambria Math"/>
                          </a:rPr>
                          <m:t>+</m:t>
                        </m:r>
                        <m:sSup>
                          <m:sSupPr>
                            <m:ctrlPr>
                              <a:rPr lang="en-US" sz="1800" i="1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sz="1800" i="1">
                                <a:latin typeface="Cambria Math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800" b="0" i="1" smtClea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  <m:r>
                          <a:rPr lang="en-US" sz="1800" b="0" i="1" smtClean="0">
                            <a:latin typeface="Cambria Math"/>
                          </a:rPr>
                          <m:t>+</m:t>
                        </m:r>
                        <m:r>
                          <a:rPr lang="en-US" sz="1800" b="0" i="1" smtClean="0">
                            <a:latin typeface="Cambria Math"/>
                          </a:rPr>
                          <m:t>𝑥</m:t>
                        </m:r>
                        <m:r>
                          <a:rPr lang="en-US" sz="1800" b="0" i="1" smtClean="0">
                            <a:latin typeface="Cambria Math"/>
                          </a:rPr>
                          <m:t>+1</m:t>
                        </m:r>
                      </m:e>
                    </m:d>
                  </m:oMath>
                </a14:m>
                <a:r>
                  <a:rPr lang="en-US" sz="1800" b="0" dirty="0" smtClean="0"/>
                  <a:t>, </a:t>
                </a:r>
                <a:r>
                  <a:rPr lang="en-US" sz="1800" dirty="0" smtClean="0"/>
                  <a:t>mod  an irreducible polynomial such as </a:t>
                </a:r>
                <a14:m>
                  <m:oMath xmlns:m="http://schemas.openxmlformats.org/officeDocument/2006/math">
                    <m:r>
                      <a:rPr lang="en-US" sz="1800" b="0" i="0" smtClean="0">
                        <a:latin typeface="Cambria Math"/>
                      </a:rPr>
                      <m:t> </m:t>
                    </m:r>
                    <m:sSup>
                      <m:sSupPr>
                        <m:ctrlPr>
                          <a:rPr lang="en-US" sz="180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sz="1800" b="0" i="1" smtClean="0">
                            <a:latin typeface="Cambria Math"/>
                          </a:rPr>
                          <m:t>𝑔</m:t>
                        </m:r>
                        <m:d>
                          <m:dPr>
                            <m:ctrlPr>
                              <a:rPr lang="en-US" sz="1800" b="0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z="1800" b="0" i="1" smtClean="0">
                                <a:latin typeface="Cambria Math"/>
                              </a:rPr>
                              <m:t>𝑥</m:t>
                            </m:r>
                          </m:e>
                        </m:d>
                        <m:r>
                          <a:rPr lang="en-US" sz="1800" b="0" i="1" smtClean="0">
                            <a:latin typeface="Cambria Math"/>
                          </a:rPr>
                          <m:t>=</m:t>
                        </m:r>
                        <m:r>
                          <a:rPr lang="en-US" sz="1800" b="0" i="1" smtClean="0">
                            <a:latin typeface="Cambria Math"/>
                          </a:rPr>
                          <m:t>𝑥</m:t>
                        </m:r>
                      </m:e>
                      <m:sup>
                        <m:r>
                          <a:rPr lang="en-US" sz="1800" b="0" i="1" smtClean="0">
                            <a:latin typeface="Cambria Math"/>
                          </a:rPr>
                          <m:t>8</m:t>
                        </m:r>
                      </m:sup>
                    </m:sSup>
                    <m:r>
                      <a:rPr lang="en-US" sz="1800" b="0" i="1" smtClean="0">
                        <a:latin typeface="Cambria Math"/>
                      </a:rPr>
                      <m:t>+</m:t>
                    </m:r>
                    <m:sSup>
                      <m:sSupPr>
                        <m:ctrlPr>
                          <a:rPr lang="en-US" sz="1800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sz="1800" b="0" i="1" smtClean="0">
                            <a:latin typeface="Cambria Math"/>
                          </a:rPr>
                          <m:t>𝑥</m:t>
                        </m:r>
                      </m:e>
                      <m:sup>
                        <m:r>
                          <a:rPr lang="en-US" sz="1800" b="0" i="1" smtClean="0">
                            <a:latin typeface="Cambria Math"/>
                          </a:rPr>
                          <m:t>4</m:t>
                        </m:r>
                      </m:sup>
                    </m:sSup>
                    <m:r>
                      <a:rPr lang="en-US" sz="1800" b="0" i="1" smtClean="0">
                        <a:latin typeface="Cambria Math"/>
                      </a:rPr>
                      <m:t>+</m:t>
                    </m:r>
                    <m:sSup>
                      <m:sSupPr>
                        <m:ctrlPr>
                          <a:rPr lang="en-US" sz="1800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sz="1800" b="0" i="1" smtClean="0">
                            <a:latin typeface="Cambria Math"/>
                          </a:rPr>
                          <m:t>𝑥</m:t>
                        </m:r>
                      </m:e>
                      <m:sup>
                        <m:r>
                          <a:rPr lang="en-US" sz="1800" b="0" i="1" smtClean="0">
                            <a:latin typeface="Cambria Math"/>
                          </a:rPr>
                          <m:t>3</m:t>
                        </m:r>
                      </m:sup>
                    </m:sSup>
                    <m:r>
                      <a:rPr lang="en-US" sz="1800" b="0" i="1" smtClean="0">
                        <a:latin typeface="Cambria Math"/>
                      </a:rPr>
                      <m:t>+</m:t>
                    </m:r>
                    <m:r>
                      <a:rPr lang="en-US" sz="1800" b="0" i="1" smtClean="0">
                        <a:latin typeface="Cambria Math"/>
                      </a:rPr>
                      <m:t>𝑥</m:t>
                    </m:r>
                    <m:r>
                      <a:rPr lang="en-US" sz="1800" b="0" i="1" smtClean="0">
                        <a:latin typeface="Cambria Math"/>
                      </a:rPr>
                      <m:t>+1</m:t>
                    </m:r>
                  </m:oMath>
                </a14:m>
                <a:r>
                  <a:rPr lang="en-US" sz="1800" dirty="0" smtClean="0"/>
                  <a:t>.</a:t>
                </a:r>
                <a:endParaRPr lang="en-US" sz="1800" b="0" dirty="0" smtClean="0"/>
              </a:p>
              <a:p>
                <a:pPr marL="0" lvl="2" indent="0">
                  <a:spcBef>
                    <a:spcPts val="1200"/>
                  </a:spcBef>
                  <a:buClr>
                    <a:schemeClr val="accent4">
                      <a:lumMod val="50000"/>
                    </a:schemeClr>
                  </a:buClr>
                  <a:buNone/>
                </a:pPr>
                <a:r>
                  <a:rPr lang="en-US" sz="2000" b="1" dirty="0" smtClean="0"/>
                  <a:t>N.B. </a:t>
                </a:r>
              </a:p>
              <a:p>
                <a:pPr marL="0" lvl="2" indent="0">
                  <a:lnSpc>
                    <a:spcPct val="80000"/>
                  </a:lnSpc>
                  <a:buClr>
                    <a:schemeClr val="accent4">
                      <a:lumMod val="50000"/>
                    </a:schemeClr>
                  </a:buClr>
                  <a:buNone/>
                </a:pPr>
                <a:r>
                  <a:rPr lang="en-US" sz="1800" dirty="0" smtClean="0"/>
                  <a:t>For 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/>
                      </a:rPr>
                      <m:t>𝐺𝐹</m:t>
                    </m:r>
                    <m:sSup>
                      <m:sSupPr>
                        <m:ctrlPr>
                          <a:rPr lang="en-US" sz="1800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/>
                          </a:rPr>
                          <m:t>(2</m:t>
                        </m:r>
                      </m:e>
                      <m:sup>
                        <m:r>
                          <a:rPr lang="en-US" sz="1800" i="1"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sz="18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en-US" sz="1800" b="0" dirty="0" smtClean="0"/>
                  <a:t>:   </a:t>
                </a:r>
                <a14:m>
                  <m:oMath xmlns:m="http://schemas.openxmlformats.org/officeDocument/2006/math">
                    <m:r>
                      <a:rPr lang="en-US" sz="1800" b="0" i="1" dirty="0" smtClean="0">
                        <a:latin typeface="Cambria Math"/>
                      </a:rPr>
                      <m:t>𝑥</m:t>
                    </m:r>
                    <m:r>
                      <a:rPr lang="en-US" sz="1800" b="0" i="1" dirty="0" smtClean="0">
                        <a:latin typeface="Cambria Math"/>
                        <a:ea typeface="Cambria Math"/>
                      </a:rPr>
                      <m:t>∙</m:t>
                    </m:r>
                    <m:d>
                      <m:dPr>
                        <m:ctrlPr>
                          <a:rPr lang="en-US" sz="1800" b="0" i="1" dirty="0" smtClean="0"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US" sz="1800" b="0" i="1" dirty="0" smtClean="0">
                            <a:latin typeface="Cambria Math"/>
                            <a:ea typeface="Cambria Math"/>
                          </a:rPr>
                          <m:t>𝑥</m:t>
                        </m:r>
                        <m:r>
                          <a:rPr lang="en-US" sz="1800" b="0" i="1" dirty="0" smtClean="0">
                            <a:latin typeface="Cambria Math"/>
                            <a:ea typeface="Cambria Math"/>
                          </a:rPr>
                          <m:t>+1</m:t>
                        </m:r>
                      </m:e>
                    </m:d>
                    <m:r>
                      <a:rPr lang="en-US" sz="1800" b="0" i="1" dirty="0" smtClean="0">
                        <a:latin typeface="Cambria Math"/>
                        <a:ea typeface="Cambria Math"/>
                      </a:rPr>
                      <m:t>=</m:t>
                    </m:r>
                    <m:sSup>
                      <m:sSupPr>
                        <m:ctrlPr>
                          <a:rPr lang="en-US" sz="1800" b="0" i="1" dirty="0" smtClean="0"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sz="1800" b="0" i="1" dirty="0" smtClean="0">
                            <a:latin typeface="Cambria Math"/>
                            <a:ea typeface="Cambria Math"/>
                          </a:rPr>
                          <m:t>𝑥</m:t>
                        </m:r>
                      </m:e>
                      <m:sup>
                        <m:r>
                          <a:rPr lang="en-US" sz="1800" b="0" i="1" dirty="0" smtClean="0">
                            <a:latin typeface="Cambria Math"/>
                            <a:ea typeface="Cambria Math"/>
                          </a:rPr>
                          <m:t>2</m:t>
                        </m:r>
                      </m:sup>
                    </m:sSup>
                    <m:r>
                      <a:rPr lang="en-US" sz="1800" b="0" i="1" dirty="0" smtClean="0">
                        <a:latin typeface="Cambria Math"/>
                        <a:ea typeface="Cambria Math"/>
                      </a:rPr>
                      <m:t>+</m:t>
                    </m:r>
                    <m:r>
                      <a:rPr lang="en-US" sz="1800" b="0" i="1" dirty="0" smtClean="0">
                        <a:latin typeface="Cambria Math"/>
                        <a:ea typeface="Cambria Math"/>
                      </a:rPr>
                      <m:t>𝑥</m:t>
                    </m:r>
                    <m:r>
                      <a:rPr lang="en-US" sz="1800" b="0" i="1" dirty="0" smtClean="0">
                        <a:latin typeface="Cambria Math"/>
                        <a:ea typeface="Cambria Math"/>
                      </a:rPr>
                      <m:t>+</m:t>
                    </m:r>
                    <m:d>
                      <m:dPr>
                        <m:ctrlPr>
                          <a:rPr lang="en-US" sz="1800" b="0" i="1" dirty="0" smtClean="0"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US" sz="1800" b="0" i="1" dirty="0" smtClean="0">
                            <a:latin typeface="Cambria Math"/>
                            <a:ea typeface="Cambria Math"/>
                          </a:rPr>
                          <m:t>1+1</m:t>
                        </m:r>
                      </m:e>
                    </m:d>
                    <m:r>
                      <a:rPr lang="en-US" sz="1800" b="0" i="1" dirty="0" smtClean="0">
                        <a:latin typeface="Cambria Math"/>
                        <a:ea typeface="Cambria Math"/>
                      </a:rPr>
                      <m:t>=</m:t>
                    </m:r>
                    <m:d>
                      <m:dPr>
                        <m:ctrlPr>
                          <a:rPr lang="en-US" sz="1800" b="0" i="1" dirty="0" smtClean="0"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1800" i="1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sz="1800" i="1">
                                <a:latin typeface="Cambria Math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800" i="1">
                                <a:latin typeface="Cambria Math"/>
                              </a:rPr>
                              <m:t>2</m:t>
                            </m:r>
                          </m:sup>
                        </m:sSup>
                        <m:r>
                          <a:rPr lang="en-US" sz="1800" i="1">
                            <a:latin typeface="Cambria Math"/>
                          </a:rPr>
                          <m:t>+</m:t>
                        </m:r>
                        <m:r>
                          <a:rPr lang="en-US" sz="1800" i="1">
                            <a:latin typeface="Cambria Math"/>
                          </a:rPr>
                          <m:t>𝑥</m:t>
                        </m:r>
                        <m:r>
                          <a:rPr lang="en-US" sz="1800" i="1">
                            <a:latin typeface="Cambria Math"/>
                          </a:rPr>
                          <m:t>+1</m:t>
                        </m:r>
                      </m:e>
                    </m:d>
                    <m:r>
                      <a:rPr lang="en-US" sz="1800" b="0" i="0" smtClean="0">
                        <a:latin typeface="Cambria Math"/>
                      </a:rPr>
                      <m:t>+1=1</m:t>
                    </m:r>
                  </m:oMath>
                </a14:m>
                <a:r>
                  <a:rPr lang="en-US" sz="1800" b="0" dirty="0" smtClean="0"/>
                  <a:t> mod </a:t>
                </a:r>
                <a14:m>
                  <m:oMath xmlns:m="http://schemas.openxmlformats.org/officeDocument/2006/math">
                    <m:r>
                      <a:rPr lang="en-US" sz="1800" b="0" i="0" smtClean="0">
                        <a:latin typeface="Cambria Math"/>
                      </a:rPr>
                      <m:t>(</m:t>
                    </m:r>
                    <m:sSup>
                      <m:sSupPr>
                        <m:ctrlPr>
                          <a:rPr lang="en-US" sz="1800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/>
                          </a:rPr>
                          <m:t>𝑥</m:t>
                        </m:r>
                      </m:e>
                      <m:sup>
                        <m:r>
                          <a:rPr lang="en-US" sz="1800" i="1"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sz="1800" i="1">
                        <a:latin typeface="Cambria Math"/>
                      </a:rPr>
                      <m:t>+</m:t>
                    </m:r>
                    <m:r>
                      <a:rPr lang="en-US" sz="1800" i="1">
                        <a:latin typeface="Cambria Math"/>
                      </a:rPr>
                      <m:t>𝑥</m:t>
                    </m:r>
                    <m:r>
                      <a:rPr lang="en-US" sz="1800" i="1">
                        <a:latin typeface="Cambria Math"/>
                      </a:rPr>
                      <m:t>+1),</m:t>
                    </m:r>
                  </m:oMath>
                </a14:m>
                <a:r>
                  <a:rPr lang="en-US" sz="1800" b="0" dirty="0" smtClean="0"/>
                  <a:t>     </a:t>
                </a:r>
              </a:p>
              <a:p>
                <a:pPr marL="0" lvl="2" indent="0">
                  <a:lnSpc>
                    <a:spcPct val="80000"/>
                  </a:lnSpc>
                  <a:buClr>
                    <a:schemeClr val="accent4">
                      <a:lumMod val="50000"/>
                    </a:schemeClr>
                  </a:buClr>
                  <a:buNone/>
                </a:pPr>
                <a:r>
                  <a:rPr lang="en-US" sz="1800" dirty="0"/>
                  <a:t> </a:t>
                </a:r>
                <a:r>
                  <a:rPr lang="en-US" sz="1800" dirty="0" smtClean="0"/>
                  <a:t>                           </a:t>
                </a:r>
                <a:r>
                  <a:rPr lang="en-US" sz="1800" b="0" dirty="0" smtClean="0"/>
                  <a:t>so 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sz="1800" b="0" i="1" smtClean="0">
                            <a:latin typeface="Cambria Math"/>
                          </a:rPr>
                          <m:t>𝑥</m:t>
                        </m:r>
                      </m:e>
                      <m:sup>
                        <m:r>
                          <a:rPr lang="en-US" sz="1800" b="0" i="1" smtClean="0">
                            <a:latin typeface="Cambria Math"/>
                          </a:rPr>
                          <m:t>−1</m:t>
                        </m:r>
                      </m:sup>
                    </m:sSup>
                    <m:r>
                      <a:rPr lang="en-US" sz="1800" b="0" i="1" smtClean="0">
                        <a:latin typeface="Cambria Math"/>
                      </a:rPr>
                      <m:t>=</m:t>
                    </m:r>
                    <m:d>
                      <m:dPr>
                        <m:ctrlPr>
                          <a:rPr lang="en-US" sz="1800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/>
                          </a:rPr>
                          <m:t>𝑥</m:t>
                        </m:r>
                        <m:r>
                          <a:rPr lang="en-US" sz="1800" b="0" i="1" smtClean="0">
                            <a:latin typeface="Cambria Math"/>
                          </a:rPr>
                          <m:t>+1</m:t>
                        </m:r>
                      </m:e>
                    </m:d>
                  </m:oMath>
                </a14:m>
                <a:r>
                  <a:rPr lang="en-US" sz="1800" b="0" dirty="0" smtClean="0"/>
                  <a:t> 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sz="1800" b="0" i="1" smtClean="0">
                            <a:latin typeface="Cambria Math"/>
                          </a:rPr>
                          <m:t> (</m:t>
                        </m:r>
                        <m:r>
                          <a:rPr lang="en-US" sz="1800" i="1">
                            <a:latin typeface="Cambria Math"/>
                          </a:rPr>
                          <m:t>𝑥</m:t>
                        </m:r>
                        <m:r>
                          <a:rPr lang="en-US" sz="1800" b="0" i="1" smtClean="0">
                            <a:latin typeface="Cambria Math"/>
                          </a:rPr>
                          <m:t>+1)</m:t>
                        </m:r>
                      </m:e>
                      <m:sup>
                        <m:r>
                          <a:rPr lang="en-US" sz="1800" i="1">
                            <a:latin typeface="Cambria Math"/>
                          </a:rPr>
                          <m:t>−1</m:t>
                        </m:r>
                      </m:sup>
                    </m:sSup>
                    <m:r>
                      <a:rPr lang="en-US" sz="1800" b="0" i="1" smtClean="0">
                        <a:latin typeface="Cambria Math"/>
                      </a:rPr>
                      <m:t>=</m:t>
                    </m:r>
                    <m:r>
                      <a:rPr lang="en-US" sz="1800" b="0" i="1" smtClean="0">
                        <a:latin typeface="Cambria Math"/>
                      </a:rPr>
                      <m:t>𝑥</m:t>
                    </m:r>
                    <m:r>
                      <a:rPr lang="en-US" sz="1800" b="0" i="1" smtClean="0">
                        <a:latin typeface="Cambria Math"/>
                      </a:rPr>
                      <m:t>   </m:t>
                    </m:r>
                    <m:r>
                      <a:rPr lang="en-US" sz="1800" i="1" dirty="0">
                        <a:latin typeface="Cambria Math"/>
                      </a:rPr>
                      <m:t>𝑚𝑜𝑑</m:t>
                    </m:r>
                    <m:r>
                      <a:rPr lang="en-US" sz="1800" i="1" dirty="0">
                        <a:latin typeface="Cambria Math"/>
                      </a:rPr>
                      <m:t> (</m:t>
                    </m:r>
                    <m:sSup>
                      <m:sSupPr>
                        <m:ctrlPr>
                          <a:rPr lang="en-US" sz="1800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/>
                          </a:rPr>
                          <m:t>𝑥</m:t>
                        </m:r>
                      </m:e>
                      <m:sup>
                        <m:r>
                          <a:rPr lang="en-US" sz="1800" i="1"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sz="1800" i="1">
                        <a:latin typeface="Cambria Math"/>
                      </a:rPr>
                      <m:t>+</m:t>
                    </m:r>
                    <m:r>
                      <a:rPr lang="en-US" sz="1800" i="1">
                        <a:latin typeface="Cambria Math"/>
                      </a:rPr>
                      <m:t>𝑥</m:t>
                    </m:r>
                    <m:r>
                      <a:rPr lang="en-US" sz="1800" i="1">
                        <a:latin typeface="Cambria Math"/>
                      </a:rPr>
                      <m:t>+1).</m:t>
                    </m:r>
                  </m:oMath>
                </a14:m>
                <a:endParaRPr lang="en-US" sz="1800" b="0" dirty="0" smtClean="0"/>
              </a:p>
              <a:p>
                <a:pPr marL="0" lvl="2" indent="0">
                  <a:lnSpc>
                    <a:spcPct val="80000"/>
                  </a:lnSpc>
                  <a:spcBef>
                    <a:spcPts val="1200"/>
                  </a:spcBef>
                  <a:buClr>
                    <a:schemeClr val="accent4">
                      <a:lumMod val="50000"/>
                    </a:schemeClr>
                  </a:buClr>
                  <a:buNone/>
                </a:pPr>
                <a:r>
                  <a:rPr lang="en-US" sz="1700" dirty="0" smtClean="0"/>
                  <a:t>For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700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sz="1700" i="1">
                            <a:latin typeface="Cambria Math"/>
                          </a:rPr>
                          <m:t>𝐺𝐹</m:t>
                        </m:r>
                        <m:r>
                          <a:rPr lang="en-US" sz="1700" i="1">
                            <a:latin typeface="Cambria Math"/>
                          </a:rPr>
                          <m:t>(2</m:t>
                        </m:r>
                      </m:e>
                      <m:sup>
                        <m:r>
                          <a:rPr lang="en-US" sz="1700" i="1">
                            <a:latin typeface="Cambria Math"/>
                          </a:rPr>
                          <m:t>8</m:t>
                        </m:r>
                      </m:sup>
                    </m:sSup>
                    <m:r>
                      <a:rPr lang="en-US" sz="1700" i="1">
                        <a:latin typeface="Cambria Math"/>
                      </a:rPr>
                      <m:t>) </m:t>
                    </m:r>
                  </m:oMath>
                </a14:m>
                <a:r>
                  <a:rPr lang="en-US" sz="1700" dirty="0" smtClean="0"/>
                  <a:t>: </a:t>
                </a:r>
                <a14:m>
                  <m:oMath xmlns:m="http://schemas.openxmlformats.org/officeDocument/2006/math">
                    <m:r>
                      <a:rPr lang="en-US" sz="1700" b="0" i="0" dirty="0" smtClean="0">
                        <a:latin typeface="Cambria Math"/>
                      </a:rPr>
                      <m:t> </m:t>
                    </m:r>
                    <m:r>
                      <a:rPr lang="en-US" sz="1700" i="1" dirty="0">
                        <a:latin typeface="Cambria Math"/>
                      </a:rPr>
                      <m:t>𝑥</m:t>
                    </m:r>
                    <m:r>
                      <a:rPr lang="en-US" sz="1700" i="1" dirty="0">
                        <a:latin typeface="Cambria Math"/>
                        <a:ea typeface="Cambria Math"/>
                      </a:rPr>
                      <m:t>∙</m:t>
                    </m:r>
                    <m:d>
                      <m:dPr>
                        <m:ctrlPr>
                          <a:rPr lang="en-US" sz="1700" i="1" dirty="0"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1700" i="1" dirty="0" smtClean="0">
                                <a:latin typeface="Cambria Math"/>
                                <a:ea typeface="Cambria Math"/>
                              </a:rPr>
                            </m:ctrlPr>
                          </m:sSupPr>
                          <m:e>
                            <m:r>
                              <a:rPr lang="en-US" sz="1700" b="0" i="1" dirty="0" smtClean="0">
                                <a:latin typeface="Cambria Math"/>
                                <a:ea typeface="Cambria Math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700" b="0" i="1" dirty="0" smtClean="0">
                                <a:latin typeface="Cambria Math"/>
                                <a:ea typeface="Cambria Math"/>
                              </a:rPr>
                              <m:t>7</m:t>
                            </m:r>
                          </m:sup>
                        </m:sSup>
                        <m:r>
                          <a:rPr lang="en-US" sz="1700" b="0" i="1" dirty="0" smtClean="0">
                            <a:latin typeface="Cambria Math"/>
                            <a:ea typeface="Cambria Math"/>
                          </a:rPr>
                          <m:t>+</m:t>
                        </m:r>
                        <m:sSup>
                          <m:sSupPr>
                            <m:ctrlPr>
                              <a:rPr lang="en-US" sz="1700" b="0" i="1" dirty="0" smtClean="0">
                                <a:latin typeface="Cambria Math"/>
                                <a:ea typeface="Cambria Math"/>
                              </a:rPr>
                            </m:ctrlPr>
                          </m:sSupPr>
                          <m:e>
                            <m:r>
                              <a:rPr lang="en-US" sz="1700" b="0" i="1" dirty="0" smtClean="0">
                                <a:latin typeface="Cambria Math"/>
                                <a:ea typeface="Cambria Math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700" b="0" i="1" dirty="0" smtClean="0">
                                <a:latin typeface="Cambria Math"/>
                                <a:ea typeface="Cambria Math"/>
                              </a:rPr>
                              <m:t>3</m:t>
                            </m:r>
                          </m:sup>
                        </m:sSup>
                        <m:r>
                          <a:rPr lang="en-US" sz="1700" b="0" i="1" dirty="0" smtClean="0">
                            <a:latin typeface="Cambria Math"/>
                            <a:ea typeface="Cambria Math"/>
                          </a:rPr>
                          <m:t>+</m:t>
                        </m:r>
                        <m:sSup>
                          <m:sSupPr>
                            <m:ctrlPr>
                              <a:rPr lang="en-US" sz="1700" b="0" i="1" dirty="0" smtClean="0">
                                <a:latin typeface="Cambria Math"/>
                                <a:ea typeface="Cambria Math"/>
                              </a:rPr>
                            </m:ctrlPr>
                          </m:sSupPr>
                          <m:e>
                            <m:r>
                              <a:rPr lang="en-US" sz="1700" b="0" i="1" dirty="0" smtClean="0">
                                <a:latin typeface="Cambria Math"/>
                                <a:ea typeface="Cambria Math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700" b="0" i="1" dirty="0" smtClean="0">
                                <a:latin typeface="Cambria Math"/>
                                <a:ea typeface="Cambria Math"/>
                              </a:rPr>
                              <m:t>2</m:t>
                            </m:r>
                          </m:sup>
                        </m:sSup>
                        <m:r>
                          <a:rPr lang="en-US" sz="1700" i="1" dirty="0">
                            <a:latin typeface="Cambria Math"/>
                            <a:ea typeface="Cambria Math"/>
                          </a:rPr>
                          <m:t>+1</m:t>
                        </m:r>
                      </m:e>
                    </m:d>
                    <m:r>
                      <a:rPr lang="en-US" sz="1700" i="1" dirty="0">
                        <a:latin typeface="Cambria Math"/>
                        <a:ea typeface="Cambria Math"/>
                      </a:rPr>
                      <m:t>=</m:t>
                    </m:r>
                    <m:r>
                      <a:rPr lang="en-US" sz="1700" b="0" i="1" dirty="0" smtClean="0">
                        <a:latin typeface="Cambria Math"/>
                        <a:ea typeface="Cambria Math"/>
                      </a:rPr>
                      <m:t>𝑔</m:t>
                    </m:r>
                    <m:r>
                      <a:rPr lang="en-US" sz="1700" b="0" i="1" dirty="0" smtClean="0">
                        <a:latin typeface="Cambria Math"/>
                        <a:ea typeface="Cambria Math"/>
                      </a:rPr>
                      <m:t>(</m:t>
                    </m:r>
                    <m:r>
                      <a:rPr lang="en-US" sz="1700" b="0" i="1" dirty="0" smtClean="0">
                        <a:latin typeface="Cambria Math"/>
                        <a:ea typeface="Cambria Math"/>
                      </a:rPr>
                      <m:t>𝑥</m:t>
                    </m:r>
                    <m:r>
                      <a:rPr lang="en-US" sz="1700" b="0" i="1" dirty="0" smtClean="0">
                        <a:latin typeface="Cambria Math"/>
                        <a:ea typeface="Cambria Math"/>
                      </a:rPr>
                      <m:t>)+1</m:t>
                    </m:r>
                    <m:r>
                      <a:rPr lang="en-US" sz="1700">
                        <a:latin typeface="Cambria Math"/>
                      </a:rPr>
                      <m:t>=1</m:t>
                    </m:r>
                  </m:oMath>
                </a14:m>
                <a:r>
                  <a:rPr lang="en-US" sz="1700" dirty="0"/>
                  <a:t> </a:t>
                </a:r>
                <a:r>
                  <a:rPr lang="en-US" sz="1700" dirty="0" smtClean="0"/>
                  <a:t> </a:t>
                </a:r>
                <a14:m>
                  <m:oMath xmlns:m="http://schemas.openxmlformats.org/officeDocument/2006/math">
                    <m:r>
                      <a:rPr lang="en-US" sz="1700" b="0" i="1" smtClean="0">
                        <a:latin typeface="Cambria Math"/>
                      </a:rPr>
                      <m:t>𝑚𝑜𝑑</m:t>
                    </m:r>
                    <m:r>
                      <a:rPr lang="en-US" sz="1700" b="0" i="1" smtClean="0">
                        <a:latin typeface="Cambria Math"/>
                      </a:rPr>
                      <m:t> </m:t>
                    </m:r>
                    <m:r>
                      <a:rPr lang="en-US" sz="1700" b="0" i="1" smtClean="0">
                        <a:latin typeface="Cambria Math"/>
                      </a:rPr>
                      <m:t>𝑔</m:t>
                    </m:r>
                    <m:r>
                      <a:rPr lang="en-US" sz="1700" b="0" i="1" smtClean="0">
                        <a:latin typeface="Cambria Math"/>
                      </a:rPr>
                      <m:t>(</m:t>
                    </m:r>
                    <m:r>
                      <a:rPr lang="en-US" sz="1700" b="0" i="1" smtClean="0">
                        <a:latin typeface="Cambria Math"/>
                      </a:rPr>
                      <m:t>𝑥</m:t>
                    </m:r>
                    <m:r>
                      <a:rPr lang="en-US" sz="17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en-US" sz="1700" dirty="0" smtClean="0"/>
                  <a:t>,  so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700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sz="1700" i="1">
                            <a:latin typeface="Cambria Math"/>
                          </a:rPr>
                          <m:t>𝑥</m:t>
                        </m:r>
                      </m:e>
                      <m:sup>
                        <m:r>
                          <a:rPr lang="en-US" sz="1700" i="1">
                            <a:latin typeface="Cambria Math"/>
                          </a:rPr>
                          <m:t>−1</m:t>
                        </m:r>
                      </m:sup>
                    </m:sSup>
                    <m:r>
                      <a:rPr lang="en-US" sz="1700" i="1">
                        <a:latin typeface="Cambria Math"/>
                      </a:rPr>
                      <m:t>=</m:t>
                    </m:r>
                    <m:d>
                      <m:dPr>
                        <m:ctrlPr>
                          <a:rPr lang="en-US" sz="1700" i="1" dirty="0"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1700" i="1" dirty="0">
                                <a:latin typeface="Cambria Math"/>
                                <a:ea typeface="Cambria Math"/>
                              </a:rPr>
                            </m:ctrlPr>
                          </m:sSupPr>
                          <m:e>
                            <m:r>
                              <a:rPr lang="en-US" sz="1700" i="1" dirty="0">
                                <a:latin typeface="Cambria Math"/>
                                <a:ea typeface="Cambria Math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700" i="1" dirty="0">
                                <a:latin typeface="Cambria Math"/>
                                <a:ea typeface="Cambria Math"/>
                              </a:rPr>
                              <m:t>7</m:t>
                            </m:r>
                          </m:sup>
                        </m:sSup>
                        <m:r>
                          <a:rPr lang="en-US" sz="1700" i="1" dirty="0">
                            <a:latin typeface="Cambria Math"/>
                            <a:ea typeface="Cambria Math"/>
                          </a:rPr>
                          <m:t>+</m:t>
                        </m:r>
                        <m:sSup>
                          <m:sSupPr>
                            <m:ctrlPr>
                              <a:rPr lang="en-US" sz="1700" i="1" dirty="0">
                                <a:latin typeface="Cambria Math"/>
                                <a:ea typeface="Cambria Math"/>
                              </a:rPr>
                            </m:ctrlPr>
                          </m:sSupPr>
                          <m:e>
                            <m:r>
                              <a:rPr lang="en-US" sz="1700" i="1" dirty="0">
                                <a:latin typeface="Cambria Math"/>
                                <a:ea typeface="Cambria Math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700" i="1" dirty="0">
                                <a:latin typeface="Cambria Math"/>
                                <a:ea typeface="Cambria Math"/>
                              </a:rPr>
                              <m:t>3</m:t>
                            </m:r>
                          </m:sup>
                        </m:sSup>
                        <m:r>
                          <a:rPr lang="en-US" sz="1700" i="1" dirty="0">
                            <a:latin typeface="Cambria Math"/>
                            <a:ea typeface="Cambria Math"/>
                          </a:rPr>
                          <m:t>+</m:t>
                        </m:r>
                        <m:sSup>
                          <m:sSupPr>
                            <m:ctrlPr>
                              <a:rPr lang="en-US" sz="1700" i="1" dirty="0">
                                <a:latin typeface="Cambria Math"/>
                                <a:ea typeface="Cambria Math"/>
                              </a:rPr>
                            </m:ctrlPr>
                          </m:sSupPr>
                          <m:e>
                            <m:r>
                              <a:rPr lang="en-US" sz="1700" i="1" dirty="0">
                                <a:latin typeface="Cambria Math"/>
                                <a:ea typeface="Cambria Math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700" i="1" dirty="0">
                                <a:latin typeface="Cambria Math"/>
                                <a:ea typeface="Cambria Math"/>
                              </a:rPr>
                              <m:t>2</m:t>
                            </m:r>
                          </m:sup>
                        </m:sSup>
                        <m:r>
                          <a:rPr lang="en-US" sz="1700" i="1" dirty="0">
                            <a:latin typeface="Cambria Math"/>
                            <a:ea typeface="Cambria Math"/>
                          </a:rPr>
                          <m:t>+1</m:t>
                        </m:r>
                      </m:e>
                    </m:d>
                  </m:oMath>
                </a14:m>
                <a:r>
                  <a:rPr lang="en-US" sz="1700" b="0" dirty="0" smtClean="0"/>
                  <a:t> </a:t>
                </a:r>
              </a:p>
              <a:p>
                <a:pPr marL="0" lvl="2" indent="0">
                  <a:lnSpc>
                    <a:spcPct val="80000"/>
                  </a:lnSpc>
                  <a:buClr>
                    <a:schemeClr val="accent4">
                      <a:lumMod val="50000"/>
                    </a:schemeClr>
                  </a:buClr>
                  <a:buNone/>
                </a:pPr>
                <a:r>
                  <a:rPr lang="en-US" sz="1700" dirty="0"/>
                  <a:t> </a:t>
                </a:r>
                <a:r>
                  <a:rPr lang="en-US" sz="1700" dirty="0" smtClean="0"/>
                  <a:t>                           </a:t>
                </a:r>
                <a:r>
                  <a:rPr lang="en-US" sz="1700" b="0" dirty="0" smtClean="0"/>
                  <a:t>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700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sz="1700" b="0" i="1" smtClean="0">
                            <a:latin typeface="Cambria Math"/>
                          </a:rPr>
                          <m:t>(</m:t>
                        </m:r>
                        <m:sSup>
                          <m:sSupPr>
                            <m:ctrlPr>
                              <a:rPr lang="en-US" sz="1700" i="1" dirty="0">
                                <a:latin typeface="Cambria Math"/>
                                <a:ea typeface="Cambria Math"/>
                              </a:rPr>
                            </m:ctrlPr>
                          </m:sSupPr>
                          <m:e>
                            <m:r>
                              <a:rPr lang="en-US" sz="1700" i="1" dirty="0">
                                <a:latin typeface="Cambria Math"/>
                                <a:ea typeface="Cambria Math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700" i="1" dirty="0">
                                <a:latin typeface="Cambria Math"/>
                                <a:ea typeface="Cambria Math"/>
                              </a:rPr>
                              <m:t>7</m:t>
                            </m:r>
                          </m:sup>
                        </m:sSup>
                        <m:r>
                          <a:rPr lang="en-US" sz="1700" i="1" dirty="0">
                            <a:latin typeface="Cambria Math"/>
                            <a:ea typeface="Cambria Math"/>
                          </a:rPr>
                          <m:t>+</m:t>
                        </m:r>
                        <m:sSup>
                          <m:sSupPr>
                            <m:ctrlPr>
                              <a:rPr lang="en-US" sz="1700" i="1" dirty="0">
                                <a:latin typeface="Cambria Math"/>
                                <a:ea typeface="Cambria Math"/>
                              </a:rPr>
                            </m:ctrlPr>
                          </m:sSupPr>
                          <m:e>
                            <m:r>
                              <a:rPr lang="en-US" sz="1700" i="1" dirty="0">
                                <a:latin typeface="Cambria Math"/>
                                <a:ea typeface="Cambria Math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700" i="1" dirty="0">
                                <a:latin typeface="Cambria Math"/>
                                <a:ea typeface="Cambria Math"/>
                              </a:rPr>
                              <m:t>3</m:t>
                            </m:r>
                          </m:sup>
                        </m:sSup>
                        <m:r>
                          <a:rPr lang="en-US" sz="1700" i="1" dirty="0">
                            <a:latin typeface="Cambria Math"/>
                            <a:ea typeface="Cambria Math"/>
                          </a:rPr>
                          <m:t>+</m:t>
                        </m:r>
                        <m:sSup>
                          <m:sSupPr>
                            <m:ctrlPr>
                              <a:rPr lang="en-US" sz="1700" i="1" dirty="0">
                                <a:latin typeface="Cambria Math"/>
                                <a:ea typeface="Cambria Math"/>
                              </a:rPr>
                            </m:ctrlPr>
                          </m:sSupPr>
                          <m:e>
                            <m:r>
                              <a:rPr lang="en-US" sz="1700" i="1" dirty="0">
                                <a:latin typeface="Cambria Math"/>
                                <a:ea typeface="Cambria Math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700" i="1" dirty="0">
                                <a:latin typeface="Cambria Math"/>
                                <a:ea typeface="Cambria Math"/>
                              </a:rPr>
                              <m:t>2</m:t>
                            </m:r>
                          </m:sup>
                        </m:sSup>
                        <m:r>
                          <a:rPr lang="en-US" sz="1700" i="1" dirty="0">
                            <a:latin typeface="Cambria Math"/>
                            <a:ea typeface="Cambria Math"/>
                          </a:rPr>
                          <m:t>+1</m:t>
                        </m:r>
                        <m:r>
                          <a:rPr lang="en-US" sz="1700" b="0" i="1" dirty="0" smtClean="0">
                            <a:latin typeface="Cambria Math"/>
                            <a:ea typeface="Cambria Math"/>
                          </a:rPr>
                          <m:t>)</m:t>
                        </m:r>
                      </m:e>
                      <m:sup>
                        <m:r>
                          <a:rPr lang="en-US" sz="1700" b="0" i="1" smtClean="0">
                            <a:latin typeface="Cambria Math"/>
                          </a:rPr>
                          <m:t>−1</m:t>
                        </m:r>
                      </m:sup>
                    </m:sSup>
                    <m:r>
                      <a:rPr lang="en-US" sz="1700" b="0" i="1" smtClean="0">
                        <a:latin typeface="Cambria Math"/>
                      </a:rPr>
                      <m:t>=</m:t>
                    </m:r>
                    <m:r>
                      <a:rPr lang="en-US" sz="1700" b="0" i="1" smtClean="0">
                        <a:latin typeface="Cambria Math"/>
                      </a:rPr>
                      <m:t>𝑥</m:t>
                    </m:r>
                    <m:r>
                      <a:rPr lang="en-US" sz="1700" b="0" i="1" smtClean="0">
                        <a:latin typeface="Cambria Math"/>
                      </a:rPr>
                      <m:t>  </m:t>
                    </m:r>
                    <m:r>
                      <a:rPr lang="en-US" sz="1700" b="0" i="1" smtClean="0">
                        <a:latin typeface="Cambria Math"/>
                      </a:rPr>
                      <m:t>𝑚𝑜𝑑</m:t>
                    </m:r>
                    <m:r>
                      <a:rPr lang="en-US" sz="1700" b="0" i="1" smtClean="0">
                        <a:latin typeface="Cambria Math"/>
                      </a:rPr>
                      <m:t> </m:t>
                    </m:r>
                    <m:r>
                      <a:rPr lang="en-US" sz="1700" i="1">
                        <a:latin typeface="Cambria Math"/>
                      </a:rPr>
                      <m:t>𝑔</m:t>
                    </m:r>
                    <m:d>
                      <m:dPr>
                        <m:ctrlPr>
                          <a:rPr lang="en-US" sz="1700" i="1">
                            <a:latin typeface="Cambria Math"/>
                          </a:rPr>
                        </m:ctrlPr>
                      </m:dPr>
                      <m:e>
                        <m:r>
                          <a:rPr lang="en-US" sz="1700" i="1"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sz="1700" b="0" i="0" smtClean="0">
                        <a:latin typeface="Cambria Math"/>
                      </a:rPr>
                      <m:t>.</m:t>
                    </m:r>
                  </m:oMath>
                </a14:m>
                <a:r>
                  <a:rPr lang="en-US" sz="1700" dirty="0"/>
                  <a:t> </a:t>
                </a:r>
                <a:endParaRPr lang="en-US" sz="1700" b="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9513" y="1628800"/>
                <a:ext cx="8784975" cy="4896544"/>
              </a:xfrm>
              <a:blipFill rotWithShape="1">
                <a:blip r:embed="rId2"/>
                <a:stretch>
                  <a:fillRect l="-693" t="-1121" r="-9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D48F9B-91BA-5241-927F-DFD69C82FCF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941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1340768"/>
            <a:ext cx="3613150" cy="2651760"/>
          </a:xfrm>
        </p:spPr>
        <p:txBody>
          <a:bodyPr/>
          <a:lstStyle/>
          <a:p>
            <a:r>
              <a:rPr lang="en-AU" sz="5400" dirty="0" smtClean="0"/>
              <a:t>AES </a:t>
            </a:r>
            <a:br>
              <a:rPr lang="en-AU" sz="5400" dirty="0" smtClean="0"/>
            </a:br>
            <a:r>
              <a:rPr lang="en-AU" sz="5400" dirty="0" smtClean="0"/>
              <a:t>Encryption Process</a:t>
            </a:r>
            <a:br>
              <a:rPr lang="en-AU" sz="5400" dirty="0" smtClean="0"/>
            </a:br>
            <a:endParaRPr lang="en-AU" sz="1800" dirty="0" smtClean="0"/>
          </a:p>
        </p:txBody>
      </p:sp>
      <p:pic>
        <p:nvPicPr>
          <p:cNvPr id="38915" name="Picture 5" descr="f1.pdf"/>
          <p:cNvPicPr>
            <a:picLocks noChangeAspect="1"/>
          </p:cNvPicPr>
          <p:nvPr/>
        </p:nvPicPr>
        <p:blipFill>
          <a:blip r:embed="rId3"/>
          <a:srcRect r="3529"/>
          <a:stretch>
            <a:fillRect/>
          </a:stretch>
        </p:blipFill>
        <p:spPr bwMode="auto">
          <a:xfrm>
            <a:off x="3923928" y="0"/>
            <a:ext cx="5328592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107504" y="4653136"/>
            <a:ext cx="37444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C0066"/>
                </a:solidFill>
                <a:latin typeface="Arial Narrow" pitchFamily="34" charset="0"/>
              </a:rPr>
              <a:t>plaintext:      128 bits  </a:t>
            </a:r>
          </a:p>
          <a:p>
            <a:r>
              <a:rPr lang="en-US" dirty="0" err="1" smtClean="0">
                <a:solidFill>
                  <a:srgbClr val="CC0066"/>
                </a:solidFill>
                <a:latin typeface="Arial Narrow" pitchFamily="34" charset="0"/>
              </a:rPr>
              <a:t>ciphertext</a:t>
            </a:r>
            <a:r>
              <a:rPr lang="en-US" dirty="0" smtClean="0">
                <a:solidFill>
                  <a:srgbClr val="CC0066"/>
                </a:solidFill>
                <a:latin typeface="Arial Narrow" pitchFamily="34" charset="0"/>
              </a:rPr>
              <a:t>:    128 bits </a:t>
            </a:r>
          </a:p>
          <a:p>
            <a:r>
              <a:rPr lang="en-US" dirty="0" smtClean="0">
                <a:solidFill>
                  <a:srgbClr val="CC0066"/>
                </a:solidFill>
                <a:latin typeface="Arial Narrow" pitchFamily="34" charset="0"/>
              </a:rPr>
              <a:t>key:              128 bits (</a:t>
            </a:r>
            <a:r>
              <a:rPr lang="en-US" dirty="0">
                <a:solidFill>
                  <a:srgbClr val="CC0066"/>
                </a:solidFill>
                <a:latin typeface="Arial Narrow" pitchFamily="34" charset="0"/>
              </a:rPr>
              <a:t>or 192 or 256 bits</a:t>
            </a:r>
            <a:r>
              <a:rPr lang="en-US" dirty="0" smtClean="0">
                <a:solidFill>
                  <a:srgbClr val="CC0066"/>
                </a:solidFill>
                <a:latin typeface="Arial Narrow" pitchFamily="34" charset="0"/>
              </a:rPr>
              <a:t>)</a:t>
            </a:r>
          </a:p>
          <a:p>
            <a:r>
              <a:rPr lang="en-US" dirty="0">
                <a:solidFill>
                  <a:srgbClr val="CC0066"/>
                </a:solidFill>
                <a:latin typeface="Arial Narrow" pitchFamily="34" charset="0"/>
              </a:rPr>
              <a:t>n</a:t>
            </a:r>
            <a:r>
              <a:rPr lang="en-US" dirty="0" smtClean="0">
                <a:solidFill>
                  <a:srgbClr val="CC0066"/>
                </a:solidFill>
                <a:latin typeface="Arial Narrow" pitchFamily="34" charset="0"/>
              </a:rPr>
              <a:t>o of rounds: 10        (or 12   or 14)</a:t>
            </a:r>
            <a:endParaRPr lang="en-US" dirty="0">
              <a:solidFill>
                <a:srgbClr val="CC0066"/>
              </a:solidFill>
              <a:latin typeface="Arial Narrow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CA6F8B6-D79F-7D42-8296-26A8574CEF86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471619" y="6309320"/>
            <a:ext cx="720080" cy="182880"/>
          </a:xfrm>
          <a:prstGeom prst="rect">
            <a:avLst/>
          </a:prstGeom>
          <a:solidFill>
            <a:srgbClr val="ECECEC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ransition spd="med">
    <p:pull dir="rd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9144000" cy="1295400"/>
          </a:xfrm>
        </p:spPr>
        <p:txBody>
          <a:bodyPr/>
          <a:lstStyle/>
          <a:p>
            <a:r>
              <a:rPr lang="en-AU" smtClean="0"/>
              <a:t>AES Data Structures</a:t>
            </a:r>
          </a:p>
        </p:txBody>
      </p:sp>
      <p:pic>
        <p:nvPicPr>
          <p:cNvPr id="40963" name="Picture 3" descr="f2.pdf"/>
          <p:cNvPicPr>
            <a:picLocks noChangeAspect="1"/>
          </p:cNvPicPr>
          <p:nvPr/>
        </p:nvPicPr>
        <p:blipFill>
          <a:blip r:embed="rId3"/>
          <a:srcRect l="2727" t="8235" r="3636" b="16470"/>
          <a:stretch>
            <a:fillRect/>
          </a:stretch>
        </p:blipFill>
        <p:spPr bwMode="auto">
          <a:xfrm>
            <a:off x="0" y="1174750"/>
            <a:ext cx="9147175" cy="531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4267200" y="6453336"/>
            <a:ext cx="609600" cy="365125"/>
          </a:xfrm>
        </p:spPr>
        <p:txBody>
          <a:bodyPr/>
          <a:lstStyle/>
          <a:p>
            <a:pPr>
              <a:defRPr/>
            </a:pPr>
            <a:fld id="{7A0671E9-418D-2440-8FFC-982A85567CAA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843808" y="6093296"/>
            <a:ext cx="936104" cy="256032"/>
          </a:xfrm>
          <a:prstGeom prst="rect">
            <a:avLst/>
          </a:prstGeom>
          <a:solidFill>
            <a:srgbClr val="ECECEC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Table 5.1</a:t>
            </a:r>
            <a:br>
              <a:rPr lang="en-US" smtClean="0"/>
            </a:br>
            <a:r>
              <a:rPr lang="en-US" smtClean="0"/>
              <a:t>AES Parameters</a:t>
            </a:r>
          </a:p>
        </p:txBody>
      </p:sp>
      <p:pic>
        <p:nvPicPr>
          <p:cNvPr id="43011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6688" y="2692400"/>
            <a:ext cx="8705850" cy="210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738C610-EA48-3F45-BACD-67F8C6BE9BE5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995936" y="2276872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Basic version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27331" y="2276872"/>
            <a:ext cx="1249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Top secret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838200"/>
            <a:ext cx="3613150" cy="3060700"/>
          </a:xfrm>
        </p:spPr>
        <p:txBody>
          <a:bodyPr/>
          <a:lstStyle/>
          <a:p>
            <a:r>
              <a:rPr lang="en-AU" sz="4800" smtClean="0"/>
              <a:t>AES </a:t>
            </a:r>
            <a:br>
              <a:rPr lang="en-AU" sz="4800" smtClean="0"/>
            </a:br>
            <a:r>
              <a:rPr lang="en-AU" sz="4800" smtClean="0"/>
              <a:t>Encryption</a:t>
            </a:r>
            <a:br>
              <a:rPr lang="en-AU" sz="4800" smtClean="0"/>
            </a:br>
            <a:r>
              <a:rPr lang="en-AU" sz="4800" smtClean="0"/>
              <a:t>and</a:t>
            </a:r>
            <a:br>
              <a:rPr lang="en-AU" sz="4800" smtClean="0"/>
            </a:br>
            <a:r>
              <a:rPr lang="en-AU" sz="4800" smtClean="0"/>
              <a:t>Decryption</a:t>
            </a:r>
          </a:p>
        </p:txBody>
      </p:sp>
      <p:pic>
        <p:nvPicPr>
          <p:cNvPr id="45059" name="Picture 9" descr="f3.pdf"/>
          <p:cNvPicPr>
            <a:picLocks noChangeAspect="1"/>
          </p:cNvPicPr>
          <p:nvPr/>
        </p:nvPicPr>
        <p:blipFill>
          <a:blip r:embed="rId3"/>
          <a:srcRect l="5882" t="909" r="8235" b="8182"/>
          <a:stretch>
            <a:fillRect/>
          </a:stretch>
        </p:blipFill>
        <p:spPr bwMode="auto">
          <a:xfrm>
            <a:off x="4360863" y="152400"/>
            <a:ext cx="4783137" cy="655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CA6F8B6-D79F-7D42-8296-26A8574CEF86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076056" y="6341320"/>
            <a:ext cx="936104" cy="256032"/>
          </a:xfrm>
          <a:prstGeom prst="rect">
            <a:avLst/>
          </a:prstGeom>
          <a:solidFill>
            <a:srgbClr val="ECECEC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ransition spd="med">
    <p:pull dir="ld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Detailed Structure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28800"/>
            <a:ext cx="7905750" cy="5112568"/>
          </a:xfrm>
        </p:spPr>
        <p:txBody>
          <a:bodyPr rtlCol="0">
            <a:normAutofit fontScale="55000" lnSpcReduction="20000"/>
          </a:bodyPr>
          <a:lstStyle/>
          <a:p>
            <a:pPr fontAlgn="auto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dirty="0">
                <a:ea typeface="+mn-ea"/>
                <a:cs typeface="+mn-cs"/>
              </a:rPr>
              <a:t>T</a:t>
            </a:r>
            <a:r>
              <a:rPr lang="en-US" dirty="0" smtClean="0">
                <a:ea typeface="+mn-ea"/>
                <a:cs typeface="+mn-cs"/>
              </a:rPr>
              <a:t>he entire data block is processed as a single matrix during each round using substitutions and permutation</a:t>
            </a:r>
          </a:p>
          <a:p>
            <a:pPr fontAlgn="auto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The key that is provided as input is expanded into an array of forty-four 32-bit words, </a:t>
            </a:r>
            <a:r>
              <a:rPr lang="en-US" i="1" dirty="0" smtClean="0">
                <a:ea typeface="+mn-ea"/>
                <a:cs typeface="+mn-cs"/>
              </a:rPr>
              <a:t>w[i]</a:t>
            </a:r>
          </a:p>
          <a:p>
            <a:pPr fontAlgn="auto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endParaRPr lang="en-US" dirty="0" smtClean="0">
              <a:ea typeface="+mn-ea"/>
              <a:cs typeface="+mn-cs"/>
            </a:endParaRPr>
          </a:p>
          <a:p>
            <a:pPr fontAlgn="auto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endParaRPr lang="en-US" dirty="0" smtClean="0">
              <a:ea typeface="+mn-ea"/>
              <a:cs typeface="+mn-cs"/>
            </a:endParaRPr>
          </a:p>
          <a:p>
            <a:pPr fontAlgn="auto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endParaRPr lang="en-US" dirty="0" smtClean="0">
              <a:ea typeface="+mn-ea"/>
              <a:cs typeface="+mn-cs"/>
            </a:endParaRPr>
          </a:p>
          <a:p>
            <a:pPr fontAlgn="auto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endParaRPr lang="en-US" dirty="0" smtClean="0">
              <a:ea typeface="+mn-ea"/>
              <a:cs typeface="+mn-cs"/>
            </a:endParaRPr>
          </a:p>
          <a:p>
            <a:pPr fontAlgn="auto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endParaRPr lang="en-US" dirty="0" smtClean="0">
              <a:ea typeface="+mn-ea"/>
              <a:cs typeface="+mn-cs"/>
            </a:endParaRPr>
          </a:p>
          <a:p>
            <a:pPr fontAlgn="auto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The cipher begins and ends with an AddRoundKey stage</a:t>
            </a:r>
          </a:p>
          <a:p>
            <a:pPr fontAlgn="auto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Can view the cipher as alternating operations of XOR encryption (AddRoundKey) of a block, followed by scrambling of the block (the other three stages), followed by XOR encryption, and so on</a:t>
            </a:r>
          </a:p>
          <a:p>
            <a:pPr fontAlgn="auto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Each stage is easily reversible</a:t>
            </a:r>
          </a:p>
          <a:p>
            <a:pPr fontAlgn="auto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The decryption algorithm makes use of the expanded key in reverse order, however the decryption algorithm is not identical to the encryption algorithm</a:t>
            </a:r>
          </a:p>
          <a:p>
            <a:pPr fontAlgn="auto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State is the same for both encryption and decryption</a:t>
            </a:r>
          </a:p>
          <a:p>
            <a:pPr fontAlgn="auto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Final round of both encryption and decryption consists of only three stages</a:t>
            </a:r>
            <a:endParaRPr lang="en-AU" dirty="0">
              <a:ea typeface="+mn-ea"/>
              <a:cs typeface="+mn-cs"/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960059019"/>
              </p:ext>
            </p:extLst>
          </p:nvPr>
        </p:nvGraphicFramePr>
        <p:xfrm>
          <a:off x="827584" y="2564904"/>
          <a:ext cx="7239000" cy="1440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3923928" y="6520259"/>
            <a:ext cx="609600" cy="365125"/>
          </a:xfrm>
        </p:spPr>
        <p:txBody>
          <a:bodyPr/>
          <a:lstStyle/>
          <a:p>
            <a:pPr>
              <a:defRPr/>
            </a:pPr>
            <a:fld id="{9ED48F9B-91BA-5241-927F-DFD69C82FCF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h01">
  <a:themeElements>
    <a:clrScheme name="ch01 4">
      <a:dk1>
        <a:srgbClr val="9B69FF"/>
      </a:dk1>
      <a:lt1>
        <a:srgbClr val="FFFFFF"/>
      </a:lt1>
      <a:dk2>
        <a:srgbClr val="666699"/>
      </a:dk2>
      <a:lt2>
        <a:srgbClr val="D9D9FF"/>
      </a:lt2>
      <a:accent1>
        <a:srgbClr val="9966FF"/>
      </a:accent1>
      <a:accent2>
        <a:srgbClr val="00FFFF"/>
      </a:accent2>
      <a:accent3>
        <a:srgbClr val="B8B8CA"/>
      </a:accent3>
      <a:accent4>
        <a:srgbClr val="DADADA"/>
      </a:accent4>
      <a:accent5>
        <a:srgbClr val="CAB8FF"/>
      </a:accent5>
      <a:accent6>
        <a:srgbClr val="00E7E7"/>
      </a:accent6>
      <a:hlink>
        <a:srgbClr val="5FAFFF"/>
      </a:hlink>
      <a:folHlink>
        <a:srgbClr val="003399"/>
      </a:folHlink>
    </a:clrScheme>
    <a:fontScheme name="ch0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ch01 1">
        <a:dk1>
          <a:srgbClr val="2B2B85"/>
        </a:dk1>
        <a:lt1>
          <a:srgbClr val="FFFFFF"/>
        </a:lt1>
        <a:dk2>
          <a:srgbClr val="00254A"/>
        </a:dk2>
        <a:lt2>
          <a:srgbClr val="C0C0C0"/>
        </a:lt2>
        <a:accent1>
          <a:srgbClr val="2E2E8E"/>
        </a:accent1>
        <a:accent2>
          <a:srgbClr val="0066CC"/>
        </a:accent2>
        <a:accent3>
          <a:srgbClr val="AAACB1"/>
        </a:accent3>
        <a:accent4>
          <a:srgbClr val="DADADA"/>
        </a:accent4>
        <a:accent5>
          <a:srgbClr val="ADADC6"/>
        </a:accent5>
        <a:accent6>
          <a:srgbClr val="005CB9"/>
        </a:accent6>
        <a:hlink>
          <a:srgbClr val="99CCFF"/>
        </a:hlink>
        <a:folHlink>
          <a:srgbClr val="8F8FB5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h01 2">
        <a:dk1>
          <a:srgbClr val="3B4B5D"/>
        </a:dk1>
        <a:lt1>
          <a:srgbClr val="FFFFFF"/>
        </a:lt1>
        <a:dk2>
          <a:srgbClr val="466886"/>
        </a:dk2>
        <a:lt2>
          <a:srgbClr val="CCECFF"/>
        </a:lt2>
        <a:accent1>
          <a:srgbClr val="58718C"/>
        </a:accent1>
        <a:accent2>
          <a:srgbClr val="6D9D97"/>
        </a:accent2>
        <a:accent3>
          <a:srgbClr val="B0B9C3"/>
        </a:accent3>
        <a:accent4>
          <a:srgbClr val="DADADA"/>
        </a:accent4>
        <a:accent5>
          <a:srgbClr val="B4BBC5"/>
        </a:accent5>
        <a:accent6>
          <a:srgbClr val="628E88"/>
        </a:accent6>
        <a:hlink>
          <a:srgbClr val="99CCFF"/>
        </a:hlink>
        <a:folHlink>
          <a:srgbClr val="A97CF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h01 3">
        <a:dk1>
          <a:srgbClr val="008AE8"/>
        </a:dk1>
        <a:lt1>
          <a:srgbClr val="FFFFFF"/>
        </a:lt1>
        <a:dk2>
          <a:srgbClr val="0068AE"/>
        </a:dk2>
        <a:lt2>
          <a:srgbClr val="CCECFF"/>
        </a:lt2>
        <a:accent1>
          <a:srgbClr val="0088E4"/>
        </a:accent1>
        <a:accent2>
          <a:srgbClr val="009999"/>
        </a:accent2>
        <a:accent3>
          <a:srgbClr val="AAB9D3"/>
        </a:accent3>
        <a:accent4>
          <a:srgbClr val="DADADA"/>
        </a:accent4>
        <a:accent5>
          <a:srgbClr val="AAC3EF"/>
        </a:accent5>
        <a:accent6>
          <a:srgbClr val="008A8A"/>
        </a:accent6>
        <a:hlink>
          <a:srgbClr val="99FF99"/>
        </a:hlink>
        <a:folHlink>
          <a:srgbClr val="AFE1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h01 4">
        <a:dk1>
          <a:srgbClr val="9B69FF"/>
        </a:dk1>
        <a:lt1>
          <a:srgbClr val="FFFFFF"/>
        </a:lt1>
        <a:dk2>
          <a:srgbClr val="666699"/>
        </a:dk2>
        <a:lt2>
          <a:srgbClr val="D9D9FF"/>
        </a:lt2>
        <a:accent1>
          <a:srgbClr val="9966FF"/>
        </a:accent1>
        <a:accent2>
          <a:srgbClr val="00FFFF"/>
        </a:accent2>
        <a:accent3>
          <a:srgbClr val="B8B8CA"/>
        </a:accent3>
        <a:accent4>
          <a:srgbClr val="DADADA"/>
        </a:accent4>
        <a:accent5>
          <a:srgbClr val="CAB8FF"/>
        </a:accent5>
        <a:accent6>
          <a:srgbClr val="00E7E7"/>
        </a:accent6>
        <a:hlink>
          <a:srgbClr val="5FAFFF"/>
        </a:hlink>
        <a:folHlink>
          <a:srgbClr val="0033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h01 5">
        <a:dk1>
          <a:srgbClr val="008080"/>
        </a:dk1>
        <a:lt1>
          <a:srgbClr val="FFFFFF"/>
        </a:lt1>
        <a:dk2>
          <a:srgbClr val="006666"/>
        </a:dk2>
        <a:lt2>
          <a:srgbClr val="FFFFCC"/>
        </a:lt2>
        <a:accent1>
          <a:srgbClr val="008080"/>
        </a:accent1>
        <a:accent2>
          <a:srgbClr val="0099FF"/>
        </a:accent2>
        <a:accent3>
          <a:srgbClr val="AAB8B8"/>
        </a:accent3>
        <a:accent4>
          <a:srgbClr val="DADADA"/>
        </a:accent4>
        <a:accent5>
          <a:srgbClr val="AAC0C0"/>
        </a:accent5>
        <a:accent6>
          <a:srgbClr val="008AE7"/>
        </a:accent6>
        <a:hlink>
          <a:srgbClr val="1ACE9F"/>
        </a:hlink>
        <a:folHlink>
          <a:srgbClr val="A5B5CD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h01 6">
        <a:dk1>
          <a:srgbClr val="CDD9D1"/>
        </a:dk1>
        <a:lt1>
          <a:srgbClr val="FFFFFF"/>
        </a:lt1>
        <a:dk2>
          <a:srgbClr val="A3BBA9"/>
        </a:dk2>
        <a:lt2>
          <a:srgbClr val="007D80"/>
        </a:lt2>
        <a:accent1>
          <a:srgbClr val="CBD7CE"/>
        </a:accent1>
        <a:accent2>
          <a:srgbClr val="9CA8A4"/>
        </a:accent2>
        <a:accent3>
          <a:srgbClr val="CEDAD1"/>
        </a:accent3>
        <a:accent4>
          <a:srgbClr val="DADADA"/>
        </a:accent4>
        <a:accent5>
          <a:srgbClr val="E2E8E3"/>
        </a:accent5>
        <a:accent6>
          <a:srgbClr val="8D9894"/>
        </a:accent6>
        <a:hlink>
          <a:srgbClr val="009900"/>
        </a:hlink>
        <a:folHlink>
          <a:srgbClr val="0099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h01 7">
        <a:dk1>
          <a:srgbClr val="686B5D"/>
        </a:dk1>
        <a:lt1>
          <a:srgbClr val="DCDAD0"/>
        </a:lt1>
        <a:dk2>
          <a:srgbClr val="525040"/>
        </a:dk2>
        <a:lt2>
          <a:srgbClr val="D3D2A6"/>
        </a:lt2>
        <a:accent1>
          <a:srgbClr val="686B5D"/>
        </a:accent1>
        <a:accent2>
          <a:srgbClr val="5D8770"/>
        </a:accent2>
        <a:accent3>
          <a:srgbClr val="B3B3AF"/>
        </a:accent3>
        <a:accent4>
          <a:srgbClr val="BCBAB1"/>
        </a:accent4>
        <a:accent5>
          <a:srgbClr val="B9BAB6"/>
        </a:accent5>
        <a:accent6>
          <a:srgbClr val="537A65"/>
        </a:accent6>
        <a:hlink>
          <a:srgbClr val="85B7A9"/>
        </a:hlink>
        <a:folHlink>
          <a:srgbClr val="B8936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h01 8">
        <a:dk1>
          <a:srgbClr val="000000"/>
        </a:dk1>
        <a:lt1>
          <a:srgbClr val="EAEAEA"/>
        </a:lt1>
        <a:dk2>
          <a:srgbClr val="000000"/>
        </a:dk2>
        <a:lt2>
          <a:srgbClr val="B2B2B2"/>
        </a:lt2>
        <a:accent1>
          <a:srgbClr val="FFFFFF"/>
        </a:accent1>
        <a:accent2>
          <a:srgbClr val="A4BCC4"/>
        </a:accent2>
        <a:accent3>
          <a:srgbClr val="F3F3F3"/>
        </a:accent3>
        <a:accent4>
          <a:srgbClr val="000000"/>
        </a:accent4>
        <a:accent5>
          <a:srgbClr val="FFFFFF"/>
        </a:accent5>
        <a:accent6>
          <a:srgbClr val="94AAB1"/>
        </a:accent6>
        <a:hlink>
          <a:srgbClr val="0066FF"/>
        </a:hlink>
        <a:folHlink>
          <a:srgbClr val="00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h01 9">
        <a:dk1>
          <a:srgbClr val="000000"/>
        </a:dk1>
        <a:lt1>
          <a:srgbClr val="D7D1B9"/>
        </a:lt1>
        <a:dk2>
          <a:srgbClr val="B39257"/>
        </a:dk2>
        <a:lt2>
          <a:srgbClr val="B1A887"/>
        </a:lt2>
        <a:accent1>
          <a:srgbClr val="E6E3D4"/>
        </a:accent1>
        <a:accent2>
          <a:srgbClr val="A2A4AC"/>
        </a:accent2>
        <a:accent3>
          <a:srgbClr val="E8E5D9"/>
        </a:accent3>
        <a:accent4>
          <a:srgbClr val="000000"/>
        </a:accent4>
        <a:accent5>
          <a:srgbClr val="F0EFE6"/>
        </a:accent5>
        <a:accent6>
          <a:srgbClr val="92949B"/>
        </a:accent6>
        <a:hlink>
          <a:srgbClr val="666633"/>
        </a:hlink>
        <a:folHlink>
          <a:srgbClr val="9C98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Infusion">
  <a:themeElements>
    <a:clrScheme name="Infusion">
      <a:dk1>
        <a:sysClr val="windowText" lastClr="000000"/>
      </a:dk1>
      <a:lt1>
        <a:sysClr val="window" lastClr="FFFFFF"/>
      </a:lt1>
      <a:dk2>
        <a:srgbClr val="2F1F58"/>
      </a:dk2>
      <a:lt2>
        <a:srgbClr val="B7A9E0"/>
      </a:lt2>
      <a:accent1>
        <a:srgbClr val="8C73D0"/>
      </a:accent1>
      <a:accent2>
        <a:srgbClr val="C2E8C4"/>
      </a:accent2>
      <a:accent3>
        <a:srgbClr val="C5A6E8"/>
      </a:accent3>
      <a:accent4>
        <a:srgbClr val="B45EC7"/>
      </a:accent4>
      <a:accent5>
        <a:srgbClr val="9FDAFB"/>
      </a:accent5>
      <a:accent6>
        <a:srgbClr val="95C5B0"/>
      </a:accent6>
      <a:hlink>
        <a:srgbClr val="744AE0"/>
      </a:hlink>
      <a:folHlink>
        <a:srgbClr val="8D8AD1"/>
      </a:folHlink>
    </a:clrScheme>
    <a:fontScheme name="Infusion">
      <a:majorFont>
        <a:latin typeface="Mistral"/>
        <a:ea typeface=""/>
        <a:cs typeface=""/>
        <a:font script="Jpan" typeface="ＭＳ Ｐ明朝"/>
      </a:majorFont>
      <a:minorFont>
        <a:latin typeface="Candara"/>
        <a:ea typeface=""/>
        <a:cs typeface=""/>
        <a:font script="Jpan" typeface="メイリオ"/>
      </a:minorFont>
    </a:fontScheme>
    <a:fmtScheme name="Infusion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70000"/>
                <a:satMod val="120000"/>
              </a:schemeClr>
              <a:schemeClr val="phClr">
                <a:tint val="70000"/>
                <a:satMod val="300000"/>
                <a:lumMod val="125000"/>
              </a:schemeClr>
            </a:duotone>
          </a:blip>
          <a:tile tx="0" ty="0" sx="50000" sy="5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70000"/>
                <a:satMod val="120000"/>
              </a:schemeClr>
              <a:schemeClr val="phClr">
                <a:tint val="70000"/>
                <a:satMod val="135000"/>
              </a:schemeClr>
            </a:duotone>
          </a:blip>
          <a:tile tx="0" ty="0" sx="40000" sy="40000" flip="none" algn="tl"/>
        </a:blipFill>
      </a:fillStyleLst>
      <a:lnStyleLst>
        <a:ln w="38100" cap="flat" cmpd="sng" algn="ctr">
          <a:solidFill>
            <a:schemeClr val="phClr">
              <a:alpha val="70000"/>
              <a:satMod val="105000"/>
            </a:schemeClr>
          </a:solidFill>
          <a:prstDash val="solid"/>
          <a:miter/>
        </a:ln>
        <a:ln w="50800" cap="flat" cmpd="sng" algn="ctr">
          <a:solidFill>
            <a:schemeClr val="phClr">
              <a:alpha val="50000"/>
            </a:schemeClr>
          </a:solidFill>
          <a:prstDash val="solid"/>
          <a:miter/>
        </a:ln>
        <a:ln w="88900" cap="flat" cmpd="sng" algn="ctr">
          <a:solidFill>
            <a:schemeClr val="phClr">
              <a:alpha val="40000"/>
            </a:schemeClr>
          </a:solidFill>
          <a:prstDash val="solid"/>
          <a:miter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innerShdw blurRad="190500" dir="13500000">
              <a:srgbClr val="000000">
                <a:alpha val="50000"/>
              </a:srgbClr>
            </a:innerShdw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blipFill rotWithShape="1">
          <a:blip xmlns:r="http://schemas.openxmlformats.org/officeDocument/2006/relationships" r:embed="rId3">
            <a:duotone>
              <a:schemeClr val="phClr">
                <a:shade val="70000"/>
                <a:satMod val="500000"/>
                <a:lumMod val="50000"/>
              </a:schemeClr>
              <a:schemeClr val="phClr">
                <a:satMod val="800000"/>
                <a:lumMod val="250000"/>
              </a:schemeClr>
            </a:duotone>
          </a:blip>
          <a:stretch/>
        </a:blipFill>
        <a:blipFill rotWithShape="1">
          <a:blip xmlns:r="http://schemas.openxmlformats.org/officeDocument/2006/relationships" r:embed="rId4">
            <a:duotone>
              <a:schemeClr val="phClr">
                <a:shade val="70000"/>
                <a:satMod val="500000"/>
                <a:lumMod val="50000"/>
              </a:schemeClr>
              <a:schemeClr val="phClr">
                <a:satMod val="800000"/>
                <a:lumMod val="250000"/>
              </a:schemeClr>
            </a:duotone>
          </a:blip>
          <a:stretch/>
        </a:blipFill>
        <a:blipFill rotWithShape="1">
          <a:blip xmlns:r="http://schemas.openxmlformats.org/officeDocument/2006/relationships" r:embed="rId5">
            <a:duotone>
              <a:schemeClr val="phClr">
                <a:shade val="70000"/>
                <a:satMod val="500000"/>
                <a:lumMod val="50000"/>
              </a:schemeClr>
              <a:schemeClr val="phClr">
                <a:satMod val="800000"/>
                <a:lumMod val="25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Macintosh HD:Users:lpb:admin:consult:Prentice-Hall:Slides:ch01.ppt</Template>
  <TotalTime>7390</TotalTime>
  <Words>1931</Words>
  <Application>Microsoft Office PowerPoint</Application>
  <PresentationFormat>On-screen Show (4:3)</PresentationFormat>
  <Paragraphs>334</Paragraphs>
  <Slides>31</Slides>
  <Notes>25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33" baseType="lpstr">
      <vt:lpstr>ch01</vt:lpstr>
      <vt:lpstr>Infusion</vt:lpstr>
      <vt:lpstr>Chapter 5</vt:lpstr>
      <vt:lpstr>Finite Field Arithmetic</vt:lpstr>
      <vt:lpstr>Finite Field Arithmetic</vt:lpstr>
      <vt:lpstr>Examples</vt:lpstr>
      <vt:lpstr>AES  Encryption Process </vt:lpstr>
      <vt:lpstr>AES Data Structures</vt:lpstr>
      <vt:lpstr>Table 5.1 AES Parameters</vt:lpstr>
      <vt:lpstr>AES  Encryption and Decryption</vt:lpstr>
      <vt:lpstr>Detailed Structure</vt:lpstr>
      <vt:lpstr>PowerPoint Presentation</vt:lpstr>
      <vt:lpstr>AES Byte Level Operations</vt:lpstr>
      <vt:lpstr>PowerPoint Presentation</vt:lpstr>
      <vt:lpstr>PowerPoint Presentation</vt:lpstr>
      <vt:lpstr>S-Box Rationale</vt:lpstr>
      <vt:lpstr>Shift Row Transformation</vt:lpstr>
      <vt:lpstr>Shift Row Rationale</vt:lpstr>
      <vt:lpstr>MixColumn Transformation</vt:lpstr>
      <vt:lpstr>Mix Columns Rationale</vt:lpstr>
      <vt:lpstr>AddRoundKey Transformation</vt:lpstr>
      <vt:lpstr>AES Key Expansion</vt:lpstr>
      <vt:lpstr>AES Key Expansion</vt:lpstr>
      <vt:lpstr>Key Expansion Rationale</vt:lpstr>
      <vt:lpstr>PowerPoint Presentation</vt:lpstr>
      <vt:lpstr>Equivalent Inverse Cipher</vt:lpstr>
      <vt:lpstr>Implementation Aspects</vt:lpstr>
      <vt:lpstr>Implementation Aspects</vt:lpstr>
      <vt:lpstr>Summary</vt:lpstr>
      <vt:lpstr>“LIN”  --  The hackers card game a chosen ciphertext attack </vt:lpstr>
      <vt:lpstr>“LIN”  --  The hackers card game a chosen ciphertext attack </vt:lpstr>
      <vt:lpstr>Galois paper is …  incomprehensible</vt:lpstr>
      <vt:lpstr>But there are many similarities …</vt:lpstr>
    </vt:vector>
  </TitlesOfParts>
  <Company>School of Eng &amp; IT, UNSW@ADFA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William Stallings, Cryptography and Network Security 5/e</dc:title>
  <dc:subject>Lecture Overheads - Ch 5</dc:subject>
  <dc:creator>Dr Lawrie Brown</dc:creator>
  <cp:lastModifiedBy>Burmester</cp:lastModifiedBy>
  <cp:revision>146</cp:revision>
  <cp:lastPrinted>2020-02-04T12:56:56Z</cp:lastPrinted>
  <dcterms:created xsi:type="dcterms:W3CDTF">2013-02-04T19:00:48Z</dcterms:created>
  <dcterms:modified xsi:type="dcterms:W3CDTF">2024-09-12T19:04:45Z</dcterms:modified>
</cp:coreProperties>
</file>

<file path=docProps/thumbnail.jpeg>
</file>